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  <p:sldMasterId id="2147483660" r:id="rId8"/>
  </p:sldMasterIdLst>
  <p:notesMasterIdLst>
    <p:notesMasterId r:id="rId6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</p:sldIdLst>
  <p:sldSz cx="12192000" cy="685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<Relationships xmlns="http://schemas.openxmlformats.org/package/2006/relationships"><Relationship Id="rId1" Target="theme/theme1.xml" Type="http://schemas.openxmlformats.org/officeDocument/2006/relationships/theme"/><Relationship Id="rId10" Target="slides/slide2.xml" Type="http://schemas.openxmlformats.org/officeDocument/2006/relationships/slide"/><Relationship Id="rId11" Target="slides/slide3.xml" Type="http://schemas.openxmlformats.org/officeDocument/2006/relationships/slide"/><Relationship Id="rId12" Target="slides/slide4.xml" Type="http://schemas.openxmlformats.org/officeDocument/2006/relationships/slide"/><Relationship Id="rId13" Target="slides/slide5.xml" Type="http://schemas.openxmlformats.org/officeDocument/2006/relationships/slide"/><Relationship Id="rId14" Target="slides/slide6.xml" Type="http://schemas.openxmlformats.org/officeDocument/2006/relationships/slide"/><Relationship Id="rId15" Target="slides/slide7.xml" Type="http://schemas.openxmlformats.org/officeDocument/2006/relationships/slide"/><Relationship Id="rId16" Target="slides/slide8.xml" Type="http://schemas.openxmlformats.org/officeDocument/2006/relationships/slide"/><Relationship Id="rId17" Target="slides/slide9.xml" Type="http://schemas.openxmlformats.org/officeDocument/2006/relationships/slide"/><Relationship Id="rId18" Target="slides/slide10.xml" Type="http://schemas.openxmlformats.org/officeDocument/2006/relationships/slide"/><Relationship Id="rId19" Target="slides/slide11.xml" Type="http://schemas.openxmlformats.org/officeDocument/2006/relationships/slide"/><Relationship Id="rId2" Target="viewProps.xml" Type="http://schemas.openxmlformats.org/officeDocument/2006/relationships/viewProps"/><Relationship Id="rId20" Target="slides/slide12.xml" Type="http://schemas.openxmlformats.org/officeDocument/2006/relationships/slide"/><Relationship Id="rId21" Target="slides/slide13.xml" Type="http://schemas.openxmlformats.org/officeDocument/2006/relationships/slide"/><Relationship Id="rId22" Target="slides/slide14.xml" Type="http://schemas.openxmlformats.org/officeDocument/2006/relationships/slide"/><Relationship Id="rId23" Target="slides/slide15.xml" Type="http://schemas.openxmlformats.org/officeDocument/2006/relationships/slide"/><Relationship Id="rId24" Target="slides/slide16.xml" Type="http://schemas.openxmlformats.org/officeDocument/2006/relationships/slide"/><Relationship Id="rId25" Target="slides/slide17.xml" Type="http://schemas.openxmlformats.org/officeDocument/2006/relationships/slide"/><Relationship Id="rId26" Target="slides/slide18.xml" Type="http://schemas.openxmlformats.org/officeDocument/2006/relationships/slide"/><Relationship Id="rId27" Target="notesSlides/notesSlide1.xml" Type="http://schemas.openxmlformats.org/officeDocument/2006/relationships/notesSlide"/><Relationship Id="rId28" Target="notesSlides/notesSlide2.xml" Type="http://schemas.openxmlformats.org/officeDocument/2006/relationships/notesSlide"/><Relationship Id="rId29" Target="notesSlides/notesSlide3.xml" Type="http://schemas.openxmlformats.org/officeDocument/2006/relationships/notesSlide"/><Relationship Id="rId3" Target="presProps.xml" Type="http://schemas.openxmlformats.org/officeDocument/2006/relationships/presProps"/><Relationship Id="rId30" Target="notesSlides/notesSlide4.xml" Type="http://schemas.openxmlformats.org/officeDocument/2006/relationships/notesSlide"/><Relationship Id="rId31" Target="notesSlides/notesSlide5.xml" Type="http://schemas.openxmlformats.org/officeDocument/2006/relationships/notesSlide"/><Relationship Id="rId32" Target="notesSlides/notesSlide6.xml" Type="http://schemas.openxmlformats.org/officeDocument/2006/relationships/notesSlide"/><Relationship Id="rId33" Target="notesSlides/notesSlide7.xml" Type="http://schemas.openxmlformats.org/officeDocument/2006/relationships/notesSlide"/><Relationship Id="rId34" Target="notesSlides/notesSlide8.xml" Type="http://schemas.openxmlformats.org/officeDocument/2006/relationships/notesSlide"/><Relationship Id="rId35" Target="notesSlides/notesSlide9.xml" Type="http://schemas.openxmlformats.org/officeDocument/2006/relationships/notesSlide"/><Relationship Id="rId36" Target="notesSlides/notesSlide10.xml" Type="http://schemas.openxmlformats.org/officeDocument/2006/relationships/notesSlide"/><Relationship Id="rId37" Target="notesSlides/notesSlide11.xml" Type="http://schemas.openxmlformats.org/officeDocument/2006/relationships/notesSlide"/><Relationship Id="rId38" Target="notesSlides/notesSlide12.xml" Type="http://schemas.openxmlformats.org/officeDocument/2006/relationships/notesSlide"/><Relationship Id="rId39" Target="notesSlides/notesSlide13.xml" Type="http://schemas.openxmlformats.org/officeDocument/2006/relationships/notesSlide"/><Relationship Id="rId4" Target="slideMasters/slideMaster1.xml" Type="http://schemas.openxmlformats.org/officeDocument/2006/relationships/slideMaster"/><Relationship Id="rId40" Target="notesSlides/notesSlide14.xml" Type="http://schemas.openxmlformats.org/officeDocument/2006/relationships/notesSlide"/><Relationship Id="rId41" Target="notesSlides/notesSlide15.xml" Type="http://schemas.openxmlformats.org/officeDocument/2006/relationships/notesSlide"/><Relationship Id="rId42" Target="notesSlides/notesSlide16.xml" Type="http://schemas.openxmlformats.org/officeDocument/2006/relationships/notesSlide"/><Relationship Id="rId43" Target="notesSlides/notesSlide17.xml" Type="http://schemas.openxmlformats.org/officeDocument/2006/relationships/notesSlide"/><Relationship Id="rId44" Target="notesSlides/notesSlide18.xml" Type="http://schemas.openxmlformats.org/officeDocument/2006/relationships/notesSlide"/><Relationship Id="rId6" Target="notesMasters/notesMaster1.xml" Type="http://schemas.openxmlformats.org/officeDocument/2006/relationships/notesMaster"/><Relationship Id="rId7" Target="theme/theme2.xml" Type="http://schemas.openxmlformats.org/officeDocument/2006/relationships/theme"/><Relationship Id="rId8" Target="slideMasters/slideMaster2.xml" Type="http://schemas.openxmlformats.org/officeDocument/2006/relationships/slideMaster"/><Relationship Id="rId9" Target="slides/slide1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1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1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1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1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8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大家好，欢迎参加本次关于2026年招投标合规与实战策略的专题讲座。在当前全国统一大市场建设的背景下，招投标领域的监管正以前所未有的力度和深度推进。本次课程将带大家深入解读最新的政策法规，剖析典型的违规案例，并探讨如何利用AI技术提升投标效率与成功率。希望通过今天的分享，能帮助大家在激烈的市场竞争中，行稳致远，合规中标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投诉提交后，监管部门会进行受理、调查，并在规定时间内作出处理决定。如果投诉成立，可能会导致中标无效甚至重新招标。但更重要的是，我们要避免投诉被驳回。这里总结了几个高频的驳回原因：没有先异议就投诉、超过了时效、材料不全，以及投诉的事项超出了之前异议的范围。大家在操作时一定要特别注意这些细节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接下来，我们看一下未来的政策方向。今年4月，发改委发布了两个重要的征求意见稿。第一个是《公共资源交易中心招标投标现场管理办法》。这个办法明确了交易中心的定位是服务和记录，而不是监督。它的核心亮点在于强调现场管理的规范化和智能化，比如分区隔离、全程留痕、AI智能监管、远程异地评标等。这意味着，未来的投标过程将被全程监控，任何小动作都无处遁形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第二个重要文件是《招标投标领域信用管理办法》。它的核心目标是建立全国统一的信用体系，实现“一处失信，处处受限”。办法明确要求强制查询信用信息，对于有严重失信行为的投标人，将直接否决其投标。同时，它强调全国统一评价标准，杜绝地方保护，并建立了奖惩分明和信用修复机制。这标志着信用已经成为投标资格的硬约束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综合这些政策，我们可以总结出国家招投标领域的四大发展趋势。第一是监管的数智化，科技手段让监管无死角。第二是信用的硬约束，信用好坏直接决定了能否参与投标。第三是市场的统一化，地方保护将被打破。第四是责任的终身化，相关人员都将面临终身追责的风险。这四大趋势要求我们必须将合规经营放在首位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面对日益复杂的招标文件和激烈的竞争，我们需要更高效的工具。AI技术在投标策划中的应用，正成为新的趋势。AI的核心价值在于能够快速、精准地解析招标文件，提取出关键信息，比如废标条款、评分重点和潜在风险，帮助我们在短时间内制定出最优的投标策略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那么，如何利用AI进行标前策划呢？这里提供一个三步法。第一步，将招标文件上传给AI，让它快速生成一份核心要点和风险清单。第二步，团队围绕这份清单进行会审，明确我们的优势、劣势、机会和威胁。第三步，基于分析结果，制定出具体的报价、技术和合规策略。通过这个流程，我们可以将投标准备工作变得更加高效和精准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市场上已经有不少专业的招投标AI工具，它们可以帮助我们快速解析文件、预警风险。同时，像豆包、文心一言这样的通用大模型，也可以在梳理思路、撰写方案、合规自查等方面提供很大帮助。将这些工具应用到我们的投标工作中，可以极大地提升效率和决策的准确性，甚至可以将我们的成功经验沉淀下来，形成企业自己的知识库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最后，我们来总结一下今天的核心内容。案例告诉我们，任何违规行为都将面临严厉的惩罚，合规是企业生存的底线。投诉流程要求我们必须依法、依规操作。政策走向清晰地表明，数智化、信用化和统一化是未来的方向。而AI技术，则为我们提供了提升效率和竞争力的强大工具。希望大家能将今天所学应用到实际工作中，做到把握趋势，合规致胜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我的分享到此结束，感谢大家的聆听。</a:t>
            </a:r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现在是问答环节，如果大家对今天的内容有任何疑问，或者在实际工作中遇到了具体问题，都欢迎提出来，我们一起交流探讨。</a:t>
            </a:r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谢谢大家！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本次课程将分为五个部分。首先，我们将明确2026年招投标市场的监管总基调。接着，我们会深入剖析市场监管总局最新发布的典型违规案例，从中吸取教训。第三部分，我们将详细讲解合法合规的投诉流程。第四部分，我们将解读最新的政策法规，把握行业发展方向。最后，我们将探讨如何利用AI技术，在投标前期策划中占据优势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首先，我们来看一下2026年招投标市场的整体监管氛围。今年的核心导向可以概括为八个字：强监管、严信用、数智化、零容忍。这意味着监管力度空前，信用成为投标的生命线，科技手段被广泛应用于监管，并且对违法行为绝不姑息。整治的重点主要集中在围标串标、资质挂靠、商业贿赂、虚假材料和评标不公这五大类违法行为上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接下来，我们通过几个真实的案例来感受监管的力度。第一个案例是上海绿捷公司的串通投标案。这家公司组织了5家陪标公司，操控了86个校园餐项目，涉案金额高达3.23亿元。这种典型的“围标一条龙”行为，最终导致公司被吊销营业执照，实际控制人等8人被批捕，面临刑事处罚。这个案例警示我们，尤其是在民生领域，串标行为是绝对的“高压线”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第二个案例是关于资质挂靠的。河南豫融建设公司将营业执照出租给其他公司，这种行为本质上就是出借资质和非法转包，严重扰乱了市场秩序，最终被处以重罚并列入失信名单。第三个案例是关于虚假材料的，舜育公司非法购买虚假的认证证书用于投标加分，这种弄虚作假的行为不仅导致中标无效，相关责任人还被纳入了行业黑名单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第四个案例涉及商业贿赂。贵州威宁跃庭公司通过向国家工作人员行贿的方式，换取了大量项目的中标资格，这不仅破坏了公平竞争的市场环境，也触犯了刑法。第五个案例是关于提供虚假证明文件的。厦门这家监测公司为了帮助招标人规避责任，出具了不实的监测报告，最终被吊销资质，相关人员被行业禁入。这些案例都表明，任何试图走捷径的行为，最终都会付出沉重的代价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总结这些案例，我们可以发现几个共性。首先，串标围标、资质挂靠、虚假材料和商业贿赂是当前监管的四大“死亡雷区”，企业必须坚决避免。其次，处罚力度全面升级，形成了行政处罚、信用惩戒和刑事追责三位一体的追责体系，不仅企业会受到重创，相关责任人也可能面临牢狱之灾。最后，监管趋势正朝着全链条穿透式发展，利用AI和大数据技术，任何违规行为都将被精准识别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了解了风险，我们也要知道如何合法维权。当认为自身权益受到侵害时，正确的做法是“先异议，后投诉”。异议是向招标人或代理机构提出，这是内部解决问题的方式。只有当对异议答复不满意，或者对方逾期未答复时，才能向行政监督部门提出投诉。不同阶段的异议，有严格的时间要求，比如对招标文件的异议，必须在投标截止10日前提出，开标异议则必须当场提出。请大家务必记住这些关键时间节点，避免因错过时效而丧失救济权利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如果需要投诉，必须注意几个关键点。首先是时效，必须在知道权益受损后的10天内提出。其次是材料，投诉书、身份证明和最重要的——异议证明，这三样缺一不可。没有异议证明直接去投诉，会被100%驳回。最后是渠道，现在线上线下都可以提交，大家可以根据实际情况选择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竖排标题与文本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Shape 37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Shape 39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Relationship Id="rId2" Target="../slideLayouts/slideLayout1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默认主题">
    <p:bg>
      <p:bgPr>
        <a:solidFill>
          <a:srgbClr val="FFFFFF">
            <a:alpha val="10000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5748369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1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50.svg" Type="http://schemas.openxmlformats.org/officeDocument/2006/relationships/image"/><Relationship Id="rId11" Target="../notesSlides/notesSlide10.xml" Type="http://schemas.openxmlformats.org/officeDocument/2006/relationships/notesSlide"/><Relationship Id="rId2" Target="../media/image1.jpeg" Type="http://schemas.openxmlformats.org/officeDocument/2006/relationships/image"/><Relationship Id="rId3" Target="../media/image43.png" Type="http://schemas.openxmlformats.org/officeDocument/2006/relationships/image"/><Relationship Id="rId4" Target="../media/image44.svg" Type="http://schemas.openxmlformats.org/officeDocument/2006/relationships/image"/><Relationship Id="rId5" Target="../media/image45.png" Type="http://schemas.openxmlformats.org/officeDocument/2006/relationships/image"/><Relationship Id="rId6" Target="../media/image46.svg" Type="http://schemas.openxmlformats.org/officeDocument/2006/relationships/image"/><Relationship Id="rId7" Target="../media/image47.png" Type="http://schemas.openxmlformats.org/officeDocument/2006/relationships/image"/><Relationship Id="rId8" Target="../media/image48.svg" Type="http://schemas.openxmlformats.org/officeDocument/2006/relationships/image"/><Relationship Id="rId9" Target="../media/image4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Relationship Id="rId3" Target="../media/image51.jpeg" Type="http://schemas.openxmlformats.org/officeDocument/2006/relationships/image"/><Relationship Id="rId4" Target="../media/image52.png" Type="http://schemas.openxmlformats.org/officeDocument/2006/relationships/image"/><Relationship Id="rId5" Target="../media/image53.svg" Type="http://schemas.openxmlformats.org/officeDocument/2006/relationships/image"/><Relationship Id="rId6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Relationship Id="rId3" Target="../media/image54.png" Type="http://schemas.openxmlformats.org/officeDocument/2006/relationships/image"/><Relationship Id="rId4" Target="../media/image55.svg" Type="http://schemas.openxmlformats.org/officeDocument/2006/relationships/image"/><Relationship Id="rId5" Target="../media/image56.jpeg" Type="http://schemas.openxmlformats.org/officeDocument/2006/relationships/image"/><Relationship Id="rId6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64.svg" Type="http://schemas.openxmlformats.org/officeDocument/2006/relationships/image"/><Relationship Id="rId11" Target="../notesSlides/notesSlide13.xml" Type="http://schemas.openxmlformats.org/officeDocument/2006/relationships/notesSlide"/><Relationship Id="rId2" Target="../media/image1.jpeg" Type="http://schemas.openxmlformats.org/officeDocument/2006/relationships/image"/><Relationship Id="rId3" Target="../media/image57.png" Type="http://schemas.openxmlformats.org/officeDocument/2006/relationships/image"/><Relationship Id="rId4" Target="../media/image58.svg" Type="http://schemas.openxmlformats.org/officeDocument/2006/relationships/image"/><Relationship Id="rId5" Target="../media/image59.png" Type="http://schemas.openxmlformats.org/officeDocument/2006/relationships/image"/><Relationship Id="rId6" Target="../media/image60.svg" Type="http://schemas.openxmlformats.org/officeDocument/2006/relationships/image"/><Relationship Id="rId7" Target="../media/image61.png" Type="http://schemas.openxmlformats.org/officeDocument/2006/relationships/image"/><Relationship Id="rId8" Target="../media/image62.svg" Type="http://schemas.openxmlformats.org/officeDocument/2006/relationships/image"/><Relationship Id="rId9" Target="../media/image6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Relationship Id="rId3" Target="../media/image52.png" Type="http://schemas.openxmlformats.org/officeDocument/2006/relationships/image"/><Relationship Id="rId4" Target="../media/image53.svg" Type="http://schemas.openxmlformats.org/officeDocument/2006/relationships/image"/><Relationship Id="rId5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Relationship Id="rId3" Target="../media/image65.png" Type="http://schemas.openxmlformats.org/officeDocument/2006/relationships/image"/><Relationship Id="rId4" Target="../media/image66.svg" Type="http://schemas.openxmlformats.org/officeDocument/2006/relationships/image"/><Relationship Id="rId5" Target="../media/image67.png" Type="http://schemas.openxmlformats.org/officeDocument/2006/relationships/image"/><Relationship Id="rId6" Target="../media/image68.svg" Type="http://schemas.openxmlformats.org/officeDocument/2006/relationships/image"/><Relationship Id="rId7" Target="../media/image69.png" Type="http://schemas.openxmlformats.org/officeDocument/2006/relationships/image"/><Relationship Id="rId8" Target="../media/image70.svg" Type="http://schemas.openxmlformats.org/officeDocument/2006/relationships/image"/><Relationship Id="rId9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Relationship Id="rId3" Target="../media/image71.png" Type="http://schemas.openxmlformats.org/officeDocument/2006/relationships/image"/><Relationship Id="rId4" Target="../media/image72.svg" Type="http://schemas.openxmlformats.org/officeDocument/2006/relationships/image"/><Relationship Id="rId5" Target="../media/image73.png" Type="http://schemas.openxmlformats.org/officeDocument/2006/relationships/image"/><Relationship Id="rId6" Target="../media/image74.svg" Type="http://schemas.openxmlformats.org/officeDocument/2006/relationships/image"/><Relationship Id="rId7" Target="../media/image75.png" Type="http://schemas.openxmlformats.org/officeDocument/2006/relationships/image"/><Relationship Id="rId8" Target="../media/image76.svg" Type="http://schemas.openxmlformats.org/officeDocument/2006/relationships/image"/><Relationship Id="rId9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82.svg" Type="http://schemas.openxmlformats.org/officeDocument/2006/relationships/image"/><Relationship Id="rId11" Target="../notesSlides/notesSlide17.xml" Type="http://schemas.openxmlformats.org/officeDocument/2006/relationships/notesSlide"/><Relationship Id="rId2" Target="../media/image1.jpe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Relationship Id="rId5" Target="../media/image77.png" Type="http://schemas.openxmlformats.org/officeDocument/2006/relationships/image"/><Relationship Id="rId6" Target="../media/image78.svg" Type="http://schemas.openxmlformats.org/officeDocument/2006/relationships/image"/><Relationship Id="rId7" Target="../media/image79.png" Type="http://schemas.openxmlformats.org/officeDocument/2006/relationships/image"/><Relationship Id="rId8" Target="../media/image80.svg" Type="http://schemas.openxmlformats.org/officeDocument/2006/relationships/image"/><Relationship Id="rId9" Target="../media/image8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83.jpeg" Type="http://schemas.openxmlformats.org/officeDocument/2006/relationships/image"/><Relationship Id="rId3" Target="../notesSlides/notesSlide18.xml" Type="http://schemas.openxmlformats.org/officeDocument/2006/relationships/notesSlide"/><Relationship Id="rId4" Target="../media/image8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Relationship Id="rId3" Target="../notesSlides/notesSlide2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jpeg" Type="http://schemas.openxmlformats.org/officeDocument/2006/relationships/image"/><Relationship Id="rId20" Target="../media/image19.svg" Type="http://schemas.openxmlformats.org/officeDocument/2006/relationships/image"/><Relationship Id="rId21" Target="../notesSlides/notesSlide3.xml" Type="http://schemas.openxmlformats.org/officeDocument/2006/relationships/notesSlid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27.svg" Type="http://schemas.openxmlformats.org/officeDocument/2006/relationships/image"/><Relationship Id="rId11" Target="../notesSlides/notesSlide4.xml" Type="http://schemas.openxmlformats.org/officeDocument/2006/relationships/notesSlide"/><Relationship Id="rId2" Target="../media/image1.jpe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Relationship Id="rId5" Target="../media/image22.png" Type="http://schemas.openxmlformats.org/officeDocument/2006/relationships/image"/><Relationship Id="rId6" Target="../media/image23.svg" Type="http://schemas.openxmlformats.org/officeDocument/2006/relationships/image"/><Relationship Id="rId7" Target="../media/image24.png" Type="http://schemas.openxmlformats.org/officeDocument/2006/relationships/image"/><Relationship Id="rId8" Target="../media/image25.svg" Type="http://schemas.openxmlformats.org/officeDocument/2006/relationships/image"/><Relationship Id="rId9" Target="../media/image2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Relationship Id="rId3" Target="../media/image28.jpeg" Type="http://schemas.openxmlformats.org/officeDocument/2006/relationships/image"/><Relationship Id="rId4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Relationship Id="rId3" Target="../media/image29.jpeg" Type="http://schemas.openxmlformats.org/officeDocument/2006/relationships/image"/><Relationship Id="rId4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Relationship Id="rId5" Target="../media/image30.png" Type="http://schemas.openxmlformats.org/officeDocument/2006/relationships/image"/><Relationship Id="rId6" Target="../media/image31.svg" Type="http://schemas.openxmlformats.org/officeDocument/2006/relationships/image"/><Relationship Id="rId7" Target="../media/image32.jpeg" Type="http://schemas.openxmlformats.org/officeDocument/2006/relationships/image"/><Relationship Id="rId8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Relationship Id="rId3" Target="../media/image33.png" Type="http://schemas.openxmlformats.org/officeDocument/2006/relationships/image"/><Relationship Id="rId4" Target="../media/image34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Relationship Id="rId3" Target="../media/image37.png" Type="http://schemas.openxmlformats.org/officeDocument/2006/relationships/image"/><Relationship Id="rId4" Target="../media/image38.svg" Type="http://schemas.openxmlformats.org/officeDocument/2006/relationships/image"/><Relationship Id="rId5" Target="../media/image39.png" Type="http://schemas.openxmlformats.org/officeDocument/2006/relationships/image"/><Relationship Id="rId6" Target="../media/image40.svg" Type="http://schemas.openxmlformats.org/officeDocument/2006/relationships/image"/><Relationship Id="rId7" Target="../media/image41.png" Type="http://schemas.openxmlformats.org/officeDocument/2006/relationships/image"/><Relationship Id="rId8" Target="../media/image42.svg" Type="http://schemas.openxmlformats.org/officeDocument/2006/relationships/image"/><Relationship Id="rId9" Target="../notesSlides/notesSlide9.xml" Type="http://schemas.openxmlformats.org/officeDocument/2006/relationships/notesSlide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1F2937">
              <a:alpha val="7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0" y="2286000"/>
            <a:ext cx="12192000" cy="1143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4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2026招投标合规与实战策略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5588000" y="3683000"/>
            <a:ext cx="1016000" cy="50800"/>
          </a:xfrm>
          <a:prstGeom prst="roundRect">
            <a:avLst>
              <a:gd name="adj" fmla="val 0"/>
            </a:avLst>
          </a:prstGeom>
          <a:solidFill>
            <a:srgbClr val="3B82F6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0" y="4191000"/>
            <a:ext cx="12192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2400">
                <a:solidFill>
                  <a:srgbClr val="E5E7EB"/>
                </a:solidFill>
                <a:latin typeface="Noto Sans SC"/>
                <a:ea typeface="Noto Sans SC"/>
                <a:cs typeface="Noto Sans SC"/>
                <a:sym typeface="Noto Sans SC"/>
              </a:rPr>
              <a:t>最新政策解读 · 典型案例剖析 · AI实战应用</a:t>
            </a:r>
            <a:endParaRPr lang="en-US" sz="1100"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0" y="5588000"/>
            <a:ext cx="12192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400" spc="200">
                <a:solidFill>
                  <a:srgbClr val="9CA3AF"/>
                </a:solidFill>
                <a:latin typeface="Noto Sans SC"/>
                <a:ea typeface="Noto Sans SC"/>
                <a:cs typeface="Noto Sans SC"/>
                <a:sym typeface="Noto Sans SC"/>
              </a:rPr>
              <a:t>STRATEGIC SEMINAR · 2026 EXCLUSIVE TRAINING</a:t>
            </a: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635000"/>
            <a:ext cx="10668000" cy="571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投诉处理与避坑要点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778000"/>
            <a:ext cx="5207000" cy="4572000"/>
          </a:xfrm>
          <a:prstGeom prst="roundRect">
            <a:avLst>
              <a:gd name="adj" fmla="val 3333"/>
            </a:avLst>
          </a:prstGeom>
          <a:solidFill>
            <a:srgbClr val="FFFFFF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1016000" y="2032000"/>
            <a:ext cx="4699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01 投诉处理流程</a:t>
            </a:r>
            <a:endParaRPr lang="en-US" sz="1100"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1016000" y="2667000"/>
            <a:ext cx="4699000" cy="952500"/>
          </a:xfrm>
          <a:prstGeom prst="roundRect">
            <a:avLst>
              <a:gd name="adj" fmla="val 10666"/>
            </a:avLst>
          </a:prstGeom>
          <a:solidFill>
            <a:srgbClr val="F9FAFB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1206500" y="2870200"/>
            <a:ext cx="508000" cy="508000"/>
          </a:xfrm>
          <a:prstGeom prst="rect">
            <a:avLst/>
          </a:prstGeom>
        </p:spPr>
      </p:pic>
      <p:sp>
        <p:nvSpPr>
          <p:cNvPr name="AutoShape 8" id="8"/>
          <p:cNvSpPr/>
          <p:nvPr/>
        </p:nvSpPr>
        <p:spPr>
          <a:xfrm rot="0" flipH="false" flipV="false">
            <a:off x="1905000" y="2794000"/>
            <a:ext cx="3683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1. 受理阶段</a:t>
            </a: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监管部门在收到投诉后3个工作日内进行审查，符合法定条件的予以受理并书面通知投诉人。</a:t>
            </a:r>
            <a:endParaRPr lang="en-US" sz="1100"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1016000" y="3810000"/>
            <a:ext cx="4699000" cy="952500"/>
          </a:xfrm>
          <a:prstGeom prst="roundRect">
            <a:avLst>
              <a:gd name="adj" fmla="val 10666"/>
            </a:avLst>
          </a:prstGeom>
          <a:solidFill>
            <a:srgbClr val="F9FAFB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1206500" y="4013200"/>
            <a:ext cx="508000" cy="508000"/>
          </a:xfrm>
          <a:prstGeom prst="rect">
            <a:avLst/>
          </a:prstGeom>
        </p:spPr>
      </p:pic>
      <p:sp>
        <p:nvSpPr>
          <p:cNvPr name="AutoShape 11" id="11"/>
          <p:cNvSpPr/>
          <p:nvPr/>
        </p:nvSpPr>
        <p:spPr>
          <a:xfrm rot="0" flipH="false" flipV="false">
            <a:off x="1905000" y="3937000"/>
            <a:ext cx="3683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2. 调查取证</a:t>
            </a: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调取相关资料、询问当事人、核查证据真实性。必要时可书面通知招标人暂停招标项目。</a:t>
            </a:r>
            <a:endParaRPr lang="en-US" sz="1100"/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1016000" y="4953000"/>
            <a:ext cx="4699000" cy="1206500"/>
          </a:xfrm>
          <a:prstGeom prst="roundRect">
            <a:avLst>
              <a:gd name="adj" fmla="val 8421"/>
            </a:avLst>
          </a:prstGeom>
          <a:solidFill>
            <a:srgbClr val="F9FAFB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1206500" y="5207000"/>
            <a:ext cx="508000" cy="508000"/>
          </a:xfrm>
          <a:prstGeom prst="rect">
            <a:avLst/>
          </a:prstGeom>
        </p:spPr>
      </p:pic>
      <p:sp>
        <p:nvSpPr>
          <p:cNvPr name="AutoShape 14" id="14"/>
          <p:cNvSpPr/>
          <p:nvPr/>
        </p:nvSpPr>
        <p:spPr>
          <a:xfrm rot="0" flipH="false" flipV="false">
            <a:off x="1905000" y="5080000"/>
            <a:ext cx="3683000" cy="101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3. 处理决定 (30日内，可延30日)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200">
                <a:solidFill>
                  <a:srgbClr val="16A34A"/>
                </a:solidFill>
                <a:latin typeface="Noto Sans SC"/>
                <a:ea typeface="Noto Sans SC"/>
                <a:cs typeface="Noto Sans SC"/>
                <a:sym typeface="Noto Sans SC"/>
              </a:rPr>
              <a:t>✔ 成立：</a:t>
            </a:r>
            <a:r>
              <a:rPr lang="en-US" b="false" i="false" strike="noStrike" u="none" sz="12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责令改正 / 中标无效 / 重新招标 / 罚款等。</a:t>
            </a:r>
            <a:r>
              <a:rPr lang="en-US" b="false" i="false" strike="noStrike" u="none" sz="1200">
                <a:solidFill>
                  <a:srgbClr val="DC2626"/>
                </a:solidFill>
                <a:latin typeface="Noto Sans SC"/>
                <a:ea typeface="Noto Sans SC"/>
                <a:cs typeface="Noto Sans SC"/>
                <a:sym typeface="Noto Sans SC"/>
              </a:rPr>
              <a:t>❌ 不成立：</a:t>
            </a:r>
            <a:r>
              <a:rPr lang="en-US" b="false" i="false" strike="noStrike" u="none" sz="12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书面驳回投诉。</a:t>
            </a:r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6223000" y="1778000"/>
            <a:ext cx="5207000" cy="4572000"/>
          </a:xfrm>
          <a:prstGeom prst="roundRect">
            <a:avLst>
              <a:gd name="adj" fmla="val 3333"/>
            </a:avLst>
          </a:prstGeom>
          <a:solidFill>
            <a:srgbClr val="FFFFFF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6" id="16"/>
          <p:cNvSpPr/>
          <p:nvPr/>
        </p:nvSpPr>
        <p:spPr>
          <a:xfrm rot="0" flipH="false" flipV="false">
            <a:off x="6477000" y="2032000"/>
            <a:ext cx="4699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02 投诉避坑要点 (高频驳回原因)</a:t>
            </a:r>
            <a:endParaRPr lang="en-US" sz="1100"/>
          </a:p>
        </p:txBody>
      </p:sp>
      <p:sp>
        <p:nvSpPr>
          <p:cNvPr name="AutoShape 17" id="17"/>
          <p:cNvSpPr/>
          <p:nvPr/>
        </p:nvSpPr>
        <p:spPr>
          <a:xfrm rot="0" flipH="false" flipV="false">
            <a:off x="6477000" y="2667000"/>
            <a:ext cx="2286000" cy="1778000"/>
          </a:xfrm>
          <a:prstGeom prst="roundRect">
            <a:avLst>
              <a:gd name="adj" fmla="val 5714"/>
            </a:avLst>
          </a:prstGeom>
          <a:solidFill>
            <a:srgbClr val="FEF2F2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0" flipH="false" flipV="false">
            <a:off x="6667500" y="2857500"/>
            <a:ext cx="304800" cy="304800"/>
          </a:xfrm>
          <a:prstGeom prst="rect">
            <a:avLst/>
          </a:prstGeom>
        </p:spPr>
      </p:pic>
      <p:sp>
        <p:nvSpPr>
          <p:cNvPr name="AutoShape 19" id="19"/>
          <p:cNvSpPr/>
          <p:nvPr/>
        </p:nvSpPr>
        <p:spPr>
          <a:xfrm rot="0" flipH="false" flipV="false">
            <a:off x="7112000" y="2819400"/>
            <a:ext cx="1524000" cy="1397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500">
                <a:solidFill>
                  <a:srgbClr val="991B1B"/>
                </a:solidFill>
                <a:latin typeface="Noto Sans SC"/>
                <a:ea typeface="Noto Sans SC"/>
                <a:cs typeface="Noto Sans SC"/>
                <a:sym typeface="Noto Sans SC"/>
              </a:rPr>
              <a:t>未异议直接投诉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</a:pPr>
            <a:r>
              <a:rPr lang="en-US" b="false" i="false" strike="noStrike" u="none" sz="1200">
                <a:solidFill>
                  <a:srgbClr val="7F1D1D"/>
                </a:solidFill>
                <a:latin typeface="Noto Sans SC"/>
                <a:ea typeface="Noto Sans SC"/>
                <a:cs typeface="Noto Sans SC"/>
                <a:sym typeface="Noto Sans SC"/>
              </a:rPr>
              <a:t>这是最常见的“致命伤”。法律规定必须先异议再投诉，否则100%驳回。</a:t>
            </a:r>
          </a:p>
        </p:txBody>
      </p:sp>
      <p:sp>
        <p:nvSpPr>
          <p:cNvPr name="AutoShape 20" id="20"/>
          <p:cNvSpPr/>
          <p:nvPr/>
        </p:nvSpPr>
        <p:spPr>
          <a:xfrm rot="0" flipH="false" flipV="false">
            <a:off x="8890000" y="2667000"/>
            <a:ext cx="2286000" cy="1778000"/>
          </a:xfrm>
          <a:prstGeom prst="roundRect">
            <a:avLst>
              <a:gd name="adj" fmla="val 5714"/>
            </a:avLst>
          </a:prstGeom>
          <a:solidFill>
            <a:srgbClr val="FEF2F2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21" id="21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0" flipH="false" flipV="false">
            <a:off x="9080500" y="2857500"/>
            <a:ext cx="304800" cy="304800"/>
          </a:xfrm>
          <a:prstGeom prst="rect">
            <a:avLst/>
          </a:prstGeom>
        </p:spPr>
      </p:pic>
      <p:sp>
        <p:nvSpPr>
          <p:cNvPr name="AutoShape 22" id="22"/>
          <p:cNvSpPr/>
          <p:nvPr/>
        </p:nvSpPr>
        <p:spPr>
          <a:xfrm rot="0" flipH="false" flipV="false">
            <a:off x="9525000" y="2819400"/>
            <a:ext cx="1524000" cy="1397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500">
                <a:solidFill>
                  <a:srgbClr val="991B1B"/>
                </a:solidFill>
                <a:latin typeface="Noto Sans SC"/>
                <a:ea typeface="Noto Sans SC"/>
                <a:cs typeface="Noto Sans SC"/>
                <a:sym typeface="Noto Sans SC"/>
              </a:rPr>
              <a:t>超过投诉时效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</a:pPr>
            <a:r>
              <a:rPr lang="en-US" b="false" i="false" strike="noStrike" u="none" sz="1200">
                <a:solidFill>
                  <a:srgbClr val="7F1D1D"/>
                </a:solidFill>
                <a:latin typeface="Noto Sans SC"/>
                <a:ea typeface="Noto Sans SC"/>
                <a:cs typeface="Noto Sans SC"/>
                <a:sym typeface="Noto Sans SC"/>
              </a:rPr>
              <a:t>收到异议答复后10日内或异议期满后10日内提出。哪怕只差1天，也会被直接驳回。</a:t>
            </a:r>
          </a:p>
        </p:txBody>
      </p:sp>
      <p:sp>
        <p:nvSpPr>
          <p:cNvPr name="AutoShape 23" id="23"/>
          <p:cNvSpPr/>
          <p:nvPr/>
        </p:nvSpPr>
        <p:spPr>
          <a:xfrm rot="0" flipH="false" flipV="false">
            <a:off x="6477000" y="4572000"/>
            <a:ext cx="2286000" cy="1524000"/>
          </a:xfrm>
          <a:prstGeom prst="roundRect">
            <a:avLst>
              <a:gd name="adj" fmla="val 6666"/>
            </a:avLst>
          </a:prstGeom>
          <a:solidFill>
            <a:srgbClr val="FEF2F2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24" id="24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0" flipH="false" flipV="false">
            <a:off x="6667500" y="4762500"/>
            <a:ext cx="304800" cy="304800"/>
          </a:xfrm>
          <a:prstGeom prst="rect">
            <a:avLst/>
          </a:prstGeom>
        </p:spPr>
      </p:pic>
      <p:sp>
        <p:nvSpPr>
          <p:cNvPr name="AutoShape 25" id="25"/>
          <p:cNvSpPr/>
          <p:nvPr/>
        </p:nvSpPr>
        <p:spPr>
          <a:xfrm rot="0" flipH="false" flipV="false">
            <a:off x="7112000" y="4724400"/>
            <a:ext cx="1524000" cy="1143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500">
                <a:solidFill>
                  <a:srgbClr val="991B1B"/>
                </a:solidFill>
                <a:latin typeface="Noto Sans SC"/>
                <a:ea typeface="Noto Sans SC"/>
                <a:cs typeface="Noto Sans SC"/>
                <a:sym typeface="Noto Sans SC"/>
              </a:rPr>
              <a:t>提交材料不全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</a:pPr>
            <a:r>
              <a:rPr lang="en-US" b="false" i="false" strike="noStrike" u="none" sz="1200">
                <a:solidFill>
                  <a:srgbClr val="7F1D1D"/>
                </a:solidFill>
                <a:latin typeface="Noto Sans SC"/>
                <a:ea typeface="Noto Sans SC"/>
                <a:cs typeface="Noto Sans SC"/>
                <a:sym typeface="Noto Sans SC"/>
              </a:rPr>
              <a:t>缺少异议证明、投诉书未盖章、或关键证据材料不足。</a:t>
            </a:r>
          </a:p>
        </p:txBody>
      </p:sp>
      <p:sp>
        <p:nvSpPr>
          <p:cNvPr name="AutoShape 26" id="26"/>
          <p:cNvSpPr/>
          <p:nvPr/>
        </p:nvSpPr>
        <p:spPr>
          <a:xfrm rot="0" flipH="false" flipV="false">
            <a:off x="8890000" y="4572000"/>
            <a:ext cx="2286000" cy="1524000"/>
          </a:xfrm>
          <a:prstGeom prst="roundRect">
            <a:avLst>
              <a:gd name="adj" fmla="val 6666"/>
            </a:avLst>
          </a:prstGeom>
          <a:solidFill>
            <a:srgbClr val="FEF2F2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27" id="27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0" flipH="false" flipV="false">
            <a:off x="9080500" y="4762500"/>
            <a:ext cx="304800" cy="304800"/>
          </a:xfrm>
          <a:prstGeom prst="rect">
            <a:avLst/>
          </a:prstGeom>
        </p:spPr>
      </p:pic>
      <p:sp>
        <p:nvSpPr>
          <p:cNvPr name="AutoShape 28" id="28"/>
          <p:cNvSpPr/>
          <p:nvPr/>
        </p:nvSpPr>
        <p:spPr>
          <a:xfrm rot="0" flipH="false" flipV="false">
            <a:off x="9525000" y="4724400"/>
            <a:ext cx="1524000" cy="1143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500">
                <a:solidFill>
                  <a:srgbClr val="991B1B"/>
                </a:solidFill>
                <a:latin typeface="Noto Sans SC"/>
                <a:ea typeface="Noto Sans SC"/>
                <a:cs typeface="Noto Sans SC"/>
                <a:sym typeface="Noto Sans SC"/>
              </a:rPr>
              <a:t>投诉事项越界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</a:pPr>
            <a:r>
              <a:rPr lang="en-US" b="false" i="false" strike="noStrike" u="none" sz="1200">
                <a:solidFill>
                  <a:srgbClr val="7F1D1D"/>
                </a:solidFill>
                <a:latin typeface="Noto Sans SC"/>
                <a:ea typeface="Noto Sans SC"/>
                <a:cs typeface="Noto Sans SC"/>
                <a:sym typeface="Noto Sans SC"/>
              </a:rPr>
              <a:t>投诉的内容必须与异议答复内容相关，不能超出异议范围提出新诉求。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762000" y="635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04 政策方向解读：两大新规核心与行业走向</a:t>
            </a:r>
            <a:endParaRPr lang="en-US" sz="1100"/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12514" r="12514" t="0" b="0"/>
          <a:stretch>
            <a:fillRect/>
          </a:stretch>
        </p:blipFill>
        <p:spPr>
          <a:xfrm rot="0" flipH="false" flipV="false">
            <a:off x="762000" y="1778000"/>
            <a:ext cx="4318000" cy="4318000"/>
          </a:xfrm>
          <a:prstGeom prst="roundRect">
            <a:avLst>
              <a:gd name="adj" fmla="val 2352"/>
            </a:avLst>
          </a:prstGeom>
          <a:noFill/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</p:pic>
      <p:sp>
        <p:nvSpPr>
          <p:cNvPr name="AutoShape 4" id="4"/>
          <p:cNvSpPr/>
          <p:nvPr/>
        </p:nvSpPr>
        <p:spPr>
          <a:xfrm rot="0" flipH="false" flipV="false">
            <a:off x="5334000" y="1778000"/>
            <a:ext cx="6096000" cy="4318000"/>
          </a:xfrm>
          <a:prstGeom prst="roundRect">
            <a:avLst>
              <a:gd name="adj" fmla="val 2352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5588000" y="2032000"/>
            <a:ext cx="5588000" cy="444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《公共资源交易中心招标投标现场管理办法（征求意见稿）》</a:t>
            </a:r>
            <a:endParaRPr lang="en-US" sz="1100"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5588000" y="2667000"/>
            <a:ext cx="5588000" cy="762000"/>
          </a:xfrm>
          <a:prstGeom prst="roundRect">
            <a:avLst>
              <a:gd name="adj" fmla="val 10000"/>
            </a:avLst>
          </a:prstGeom>
          <a:solidFill>
            <a:srgbClr val="F3F4F6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0" flipH="false" flipV="false">
            <a:off x="5740400" y="2844800"/>
            <a:ext cx="304800" cy="304800"/>
          </a:xfrm>
          <a:prstGeom prst="rect">
            <a:avLst/>
          </a:prstGeom>
        </p:spPr>
      </p:pic>
      <p:sp>
        <p:nvSpPr>
          <p:cNvPr name="AutoShape 8" id="8"/>
          <p:cNvSpPr/>
          <p:nvPr/>
        </p:nvSpPr>
        <p:spPr>
          <a:xfrm rot="0" flipH="false" flipV="false">
            <a:off x="6223000" y="2794000"/>
            <a:ext cx="4699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true" i="false" strike="noStrike" u="none" sz="13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核心定位：</a:t>
            </a:r>
            <a:r>
              <a:rPr lang="en-US" b="false" i="false" strike="noStrike" u="none" sz="13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交易中心 = 服务 + 记录 + 预警 + 报告，</a:t>
            </a:r>
            <a:r>
              <a:rPr lang="en-US" b="true" i="false" strike="noStrike" u="none" sz="1300">
                <a:solidFill>
                  <a:srgbClr val="DC2626"/>
                </a:solidFill>
                <a:latin typeface="Noto Sans SC"/>
                <a:ea typeface="Noto Sans SC"/>
                <a:cs typeface="Noto Sans SC"/>
                <a:sym typeface="Noto Sans SC"/>
              </a:rPr>
              <a:t>不替代行政监督。</a:t>
            </a:r>
            <a:endParaRPr lang="en-US" sz="1100"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5588000" y="3683000"/>
            <a:ext cx="2667000" cy="215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16666"/>
              </a:lnSpc>
              <a:spcBef>
                <a:spcPts val="600"/>
              </a:spcBef>
              <a:defRPr/>
            </a:pPr>
            <a:r>
              <a:rPr lang="en-US" b="true" i="false" strike="noStrike" u="none" sz="1200">
                <a:solidFill>
                  <a:srgbClr val="2563EB"/>
                </a:solidFill>
                <a:latin typeface="Noto Sans SC"/>
                <a:ea typeface="Noto Sans SC"/>
                <a:cs typeface="Noto Sans SC"/>
                <a:sym typeface="Noto Sans SC"/>
              </a:rPr>
              <a:t>01. 分区封闭管理｜</a:t>
            </a:r>
            <a:r>
              <a:rPr lang="en-US" b="false" i="false" strike="noStrike" u="none" sz="12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开标、评标区物理隔离，实施全过程封闭监控。</a:t>
            </a:r>
            <a:r>
              <a:rPr lang="en-US" b="false" i="false" strike="noStrike" u="none" sz="12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  <a:spcBef>
                <a:spcPts val="1200"/>
              </a:spcBef>
            </a:pPr>
            <a:r>
              <a:rPr lang="en-US" b="true" i="false" strike="noStrike" u="none" sz="1200">
                <a:solidFill>
                  <a:srgbClr val="2563EB"/>
                </a:solidFill>
                <a:latin typeface="Noto Sans SC"/>
                <a:ea typeface="Noto Sans SC"/>
                <a:cs typeface="Noto Sans SC"/>
                <a:sym typeface="Noto Sans SC"/>
              </a:rPr>
              <a:t>02. 全程留痕可追溯｜</a:t>
            </a:r>
            <a:r>
              <a:rPr lang="en-US" b="false" i="false" strike="noStrike" u="none" sz="12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书面、音视频及电子数据全记录，存档期不低于15年。</a:t>
            </a:r>
            <a:r>
              <a:rPr lang="en-US" b="false" i="false" strike="noStrike" u="none" sz="12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16666"/>
              </a:lnSpc>
              <a:spcBef>
                <a:spcPts val="1200"/>
              </a:spcBef>
            </a:pPr>
            <a:r>
              <a:rPr lang="en-US" b="true" i="false" strike="noStrike" u="none" sz="1200">
                <a:solidFill>
                  <a:srgbClr val="2563EB"/>
                </a:solidFill>
                <a:latin typeface="Noto Sans SC"/>
                <a:ea typeface="Noto Sans SC"/>
                <a:cs typeface="Noto Sans SC"/>
                <a:sym typeface="Noto Sans SC"/>
              </a:rPr>
              <a:t>03. AI智能监管｜</a:t>
            </a:r>
            <a:r>
              <a:rPr lang="en-US" b="false" i="false" strike="noStrike" u="none" sz="12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AI辅助专家抽取、围串标筛查及异常行为实时预警。</a:t>
            </a:r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8382000" y="3683000"/>
            <a:ext cx="2667000" cy="215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16666"/>
              </a:lnSpc>
              <a:spcBef>
                <a:spcPts val="600"/>
              </a:spcBef>
              <a:defRPr/>
            </a:pPr>
            <a:r>
              <a:rPr lang="en-US" b="true" i="false" strike="noStrike" u="none" sz="1200">
                <a:solidFill>
                  <a:srgbClr val="D97706"/>
                </a:solidFill>
                <a:latin typeface="Noto Sans SC"/>
                <a:ea typeface="Noto Sans SC"/>
                <a:cs typeface="Noto Sans SC"/>
                <a:sym typeface="Noto Sans SC"/>
              </a:rPr>
              <a:t>04. 远程异地评标｜</a:t>
            </a:r>
            <a:r>
              <a:rPr lang="en-US" b="false" i="false" strike="noStrike" u="none" sz="12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鼓励跨区域协同评标，有效减少本地人情干预风险。</a:t>
            </a:r>
            <a:r>
              <a:rPr lang="en-US" b="false" i="false" strike="noStrike" u="none" sz="12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  <a:spcBef>
                <a:spcPts val="1000"/>
              </a:spcBef>
            </a:pPr>
            <a:r>
              <a:rPr lang="en-US" b="true" i="false" strike="noStrike" u="none" sz="1200">
                <a:solidFill>
                  <a:srgbClr val="D97706"/>
                </a:solidFill>
                <a:latin typeface="Noto Sans SC"/>
                <a:ea typeface="Noto Sans SC"/>
                <a:cs typeface="Noto Sans SC"/>
                <a:sym typeface="Noto Sans SC"/>
              </a:rPr>
              <a:t>05. 异常行为提醒｜</a:t>
            </a:r>
            <a:r>
              <a:rPr lang="en-US" b="false" i="false" strike="noStrike" u="none" sz="12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对发现的异常行为实时预警，并即时推送给监管部门。</a:t>
            </a:r>
            <a:r>
              <a:rPr lang="en-US" b="false" i="false" strike="noStrike" u="none" sz="12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16666"/>
              </a:lnSpc>
              <a:spcBef>
                <a:spcPts val="1000"/>
              </a:spcBef>
            </a:pPr>
            <a:r>
              <a:rPr lang="en-US" b="true" i="false" strike="noStrike" u="none" sz="1200">
                <a:solidFill>
                  <a:srgbClr val="D97706"/>
                </a:solidFill>
                <a:latin typeface="Noto Sans SC"/>
                <a:ea typeface="Noto Sans SC"/>
                <a:cs typeface="Noto Sans SC"/>
                <a:sym typeface="Noto Sans SC"/>
              </a:rPr>
              <a:t>06. 违法线索报告｜</a:t>
            </a:r>
            <a:r>
              <a:rPr lang="en-US" b="false" i="false" strike="noStrike" u="none" sz="12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发现违法违规线索，立即上报监管、公安或纪检机关。</a:t>
            </a:r>
            <a:r>
              <a:rPr lang="en-US" b="false" i="false" strike="noStrike" u="none" sz="12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16666"/>
              </a:lnSpc>
              <a:spcBef>
                <a:spcPts val="1000"/>
              </a:spcBef>
            </a:pPr>
            <a:r>
              <a:rPr lang="en-US" b="true" i="false" strike="noStrike" u="none" sz="1200">
                <a:solidFill>
                  <a:srgbClr val="D97706"/>
                </a:solidFill>
                <a:latin typeface="Noto Sans SC"/>
                <a:ea typeface="Noto Sans SC"/>
                <a:cs typeface="Noto Sans SC"/>
                <a:sym typeface="Noto Sans SC"/>
              </a:rPr>
              <a:t>07. 责任压实｜</a:t>
            </a:r>
            <a:r>
              <a:rPr lang="en-US" b="false" i="false" strike="noStrike" u="none" sz="12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明确交易中心失职、泄密等违规情形的责任追究机制。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635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政策方向解读：信用管理办法核心内容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651000"/>
            <a:ext cx="6096000" cy="444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《招标投标领域信用管理办法（征求意见稿）》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762000" y="2286000"/>
            <a:ext cx="6096000" cy="1016000"/>
          </a:xfrm>
          <a:prstGeom prst="roundRect">
            <a:avLst>
              <a:gd name="adj" fmla="val 10000"/>
            </a:avLst>
          </a:prstGeom>
          <a:solidFill>
            <a:srgbClr val="2563EB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1016000" y="2514600"/>
            <a:ext cx="558800" cy="558800"/>
          </a:xfrm>
          <a:prstGeom prst="rect">
            <a:avLst/>
          </a:prstGeom>
        </p:spPr>
      </p:pic>
      <p:sp>
        <p:nvSpPr>
          <p:cNvPr name="AutoShape 7" id="7"/>
          <p:cNvSpPr/>
          <p:nvPr/>
        </p:nvSpPr>
        <p:spPr>
          <a:xfrm rot="0" flipH="false" flipV="false">
            <a:off x="1778000" y="2438400"/>
            <a:ext cx="4826000" cy="7112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核心目标：</a:t>
            </a:r>
            <a:r>
              <a:rPr lang="en-US" b="false" i="false" strike="noStrike" u="none" sz="1600">
                <a:solidFill>
                  <a:srgbClr val="EFF6FF"/>
                </a:solidFill>
                <a:latin typeface="Noto Sans SC"/>
                <a:ea typeface="Noto Sans SC"/>
                <a:cs typeface="Noto Sans SC"/>
                <a:sym typeface="Noto Sans SC"/>
              </a:rPr>
              <a:t>建立全国统一信用标尺，实现“一处失信，处处受限”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762000" y="3556000"/>
            <a:ext cx="1905000" cy="1651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889000" y="3683000"/>
            <a:ext cx="1651000" cy="1397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400">
                <a:solidFill>
                  <a:srgbClr val="2563EB"/>
                </a:solidFill>
                <a:latin typeface="Noto Sans SC"/>
                <a:ea typeface="Noto Sans SC"/>
                <a:cs typeface="Noto Sans SC"/>
                <a:sym typeface="Noto Sans SC"/>
              </a:rPr>
              <a:t>01</a:t>
            </a:r>
            <a:r>
              <a:rPr lang="en-US" b="true" i="false" strike="noStrike" u="none" sz="15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四类主体全覆盖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  <a:spcBef>
                <a:spcPts val="800"/>
              </a:spcBef>
            </a:pPr>
            <a:r>
              <a:rPr lang="en-US" b="false" i="false" strike="noStrike" u="none" sz="12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将招标人、投标人、代理机构、评标专家全部纳入监管范围。</a:t>
            </a:r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2857500" y="3556000"/>
            <a:ext cx="1905000" cy="1651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2984500" y="3683000"/>
            <a:ext cx="1651000" cy="1397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400">
                <a:solidFill>
                  <a:srgbClr val="EF4444"/>
                </a:solidFill>
                <a:latin typeface="Noto Sans SC"/>
                <a:ea typeface="Noto Sans SC"/>
                <a:cs typeface="Noto Sans SC"/>
                <a:sym typeface="Noto Sans SC"/>
              </a:rPr>
              <a:t>02</a:t>
            </a:r>
            <a:r>
              <a:rPr lang="en-US" b="true" i="false" strike="noStrike" u="none" sz="15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信用信息强制查询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  <a:spcBef>
                <a:spcPts val="800"/>
              </a:spcBef>
            </a:pPr>
            <a:r>
              <a:rPr lang="en-US" b="false" i="false" strike="noStrike" u="none" sz="12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投标人若有串标、弄虚作假等严重失信行为，将</a:t>
            </a:r>
            <a:r>
              <a:rPr lang="en-US" b="true" i="false" strike="noStrike" u="none" sz="1200">
                <a:solidFill>
                  <a:srgbClr val="EF4444"/>
                </a:solidFill>
                <a:latin typeface="Noto Sans SC"/>
                <a:ea typeface="Noto Sans SC"/>
                <a:cs typeface="Noto Sans SC"/>
                <a:sym typeface="Noto Sans SC"/>
              </a:rPr>
              <a:t>直接否决投标</a:t>
            </a:r>
            <a:r>
              <a:rPr lang="en-US" b="false" i="false" strike="noStrike" u="none" sz="12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4953000" y="3556000"/>
            <a:ext cx="1905000" cy="1651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5080000" y="3683000"/>
            <a:ext cx="1651000" cy="1397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400">
                <a:solidFill>
                  <a:srgbClr val="F59E0B"/>
                </a:solidFill>
                <a:latin typeface="Noto Sans SC"/>
                <a:ea typeface="Noto Sans SC"/>
                <a:cs typeface="Noto Sans SC"/>
                <a:sym typeface="Noto Sans SC"/>
              </a:rPr>
              <a:t>03</a:t>
            </a:r>
            <a:r>
              <a:rPr lang="en-US" b="true" i="false" strike="noStrike" u="none" sz="15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全国统一信用评价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  <a:spcBef>
                <a:spcPts val="800"/>
              </a:spcBef>
            </a:pPr>
            <a:r>
              <a:rPr lang="en-US" b="false" i="false" strike="noStrike" u="none" sz="12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严禁地方自行设立信用评价标准，有效破除地方保护主义壁垒。</a:t>
            </a:r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762000" y="5080000"/>
            <a:ext cx="2946400" cy="1397000"/>
          </a:xfrm>
          <a:prstGeom prst="roundRect">
            <a:avLst>
              <a:gd name="adj" fmla="val 5454"/>
            </a:avLst>
          </a:prstGeom>
          <a:solidFill>
            <a:srgbClr val="FFFFFF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889000" y="5207000"/>
            <a:ext cx="2692400" cy="1143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04</a:t>
            </a:r>
            <a:r>
              <a:rPr lang="en-US" b="true" i="false" strike="noStrike" u="none" sz="14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信用奖惩分明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  <a:spcBef>
                <a:spcPts val="600"/>
              </a:spcBef>
            </a:pPr>
            <a:r>
              <a:rPr lang="en-US" b="false" i="false" strike="noStrike" u="none" sz="12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对守信主体提供减免保证金等激励；对失信主体实施限制投标等惩戒措施。</a:t>
            </a:r>
          </a:p>
        </p:txBody>
      </p:sp>
      <p:sp>
        <p:nvSpPr>
          <p:cNvPr name="AutoShape 16" id="16"/>
          <p:cNvSpPr/>
          <p:nvPr/>
        </p:nvSpPr>
        <p:spPr>
          <a:xfrm rot="0" flipH="false" flipV="false">
            <a:off x="3911600" y="5080000"/>
            <a:ext cx="2946400" cy="1397000"/>
          </a:xfrm>
          <a:prstGeom prst="roundRect">
            <a:avLst>
              <a:gd name="adj" fmla="val 5454"/>
            </a:avLst>
          </a:prstGeom>
          <a:solidFill>
            <a:srgbClr val="FFFFFF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7" id="17"/>
          <p:cNvSpPr/>
          <p:nvPr/>
        </p:nvSpPr>
        <p:spPr>
          <a:xfrm rot="0" flipH="false" flipV="false">
            <a:off x="4038600" y="5207000"/>
            <a:ext cx="2692400" cy="1143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8B5CF6"/>
                </a:solidFill>
                <a:latin typeface="Noto Sans SC"/>
                <a:ea typeface="Noto Sans SC"/>
                <a:cs typeface="Noto Sans SC"/>
                <a:sym typeface="Noto Sans SC"/>
              </a:rPr>
              <a:t>05</a:t>
            </a:r>
            <a:r>
              <a:rPr lang="en-US" b="true" i="false" strike="noStrike" u="none" sz="14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信用修复机制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  <a:spcBef>
                <a:spcPts val="600"/>
              </a:spcBef>
            </a:pPr>
            <a:r>
              <a:rPr lang="en-US" b="false" i="false" strike="noStrike" u="none" sz="12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鼓励失信主体积极整改、履行相关义务，完成信用修复后可恢复其相关权利。</a:t>
            </a:r>
          </a:p>
        </p:txBody>
      </p:sp>
      <p:sp>
        <p:nvSpPr>
          <p:cNvPr name="AutoShape 18" id="18"/>
          <p:cNvSpPr/>
          <p:nvPr/>
        </p:nvSpPr>
        <p:spPr>
          <a:xfrm rot="0" flipH="false" flipV="false">
            <a:off x="7239000" y="2286000"/>
            <a:ext cx="4191000" cy="3556000"/>
          </a:xfrm>
          <a:prstGeom prst="roundRect">
            <a:avLst>
              <a:gd name="adj" fmla="val 2857"/>
            </a:avLst>
          </a:prstGeom>
          <a:solidFill>
            <a:srgbClr val="FFFFFF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9" id="19"/>
          <p:cNvPicPr>
            <a:picLocks noChangeAspect="true"/>
          </p:cNvPicPr>
          <p:nvPr/>
        </p:nvPicPr>
        <p:blipFill>
          <a:blip r:embed="rId5"/>
          <a:srcRect l="6103" r="6103" t="0" b="0"/>
          <a:stretch>
            <a:fillRect/>
          </a:stretch>
        </p:blipFill>
        <p:spPr>
          <a:xfrm rot="0" flipH="false" flipV="false">
            <a:off x="7366000" y="2413000"/>
            <a:ext cx="3937000" cy="2794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20" id="20"/>
          <p:cNvSpPr/>
          <p:nvPr/>
        </p:nvSpPr>
        <p:spPr>
          <a:xfrm rot="0" flipH="false" flipV="false">
            <a:off x="7239000" y="5334000"/>
            <a:ext cx="4191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13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信用体系建设与监管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ctr" indent="0">
              <a:lnSpc>
                <a:spcPct val="125000"/>
              </a:lnSpc>
              <a:spcBef>
                <a:spcPts val="600"/>
              </a:spcBef>
            </a:pPr>
            <a:r>
              <a:rPr lang="en-US" b="false" i="false" strike="noStrike" u="none" sz="11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以“信用中国”等全国性平台为依托，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1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构建公平竞争的招投标市场环境。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635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行业走向总结：国家招投标四大趋势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778000"/>
            <a:ext cx="5207000" cy="2159000"/>
          </a:xfrm>
          <a:prstGeom prst="roundRect">
            <a:avLst>
              <a:gd name="adj" fmla="val 7058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1066800" y="2298700"/>
            <a:ext cx="863600" cy="863600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0" flipH="false" flipV="false">
            <a:off x="2159000" y="2032000"/>
            <a:ext cx="3556000" cy="165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20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01. 监管数智化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  <a:spcBef>
                <a:spcPts val="1200"/>
              </a:spcBef>
            </a:pP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AI + 大数据 + 区块链技术深度融合，实现招投标全流程穿透式监管，围标、串标行为识别准确率大幅提升，监管效率实现质的飞跃。</a:t>
            </a:r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6223000" y="1778000"/>
            <a:ext cx="5207000" cy="2159000"/>
          </a:xfrm>
          <a:prstGeom prst="roundRect">
            <a:avLst>
              <a:gd name="adj" fmla="val 7058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6527800" y="2298700"/>
            <a:ext cx="863600" cy="863600"/>
          </a:xfrm>
          <a:prstGeom prst="rect">
            <a:avLst/>
          </a:prstGeom>
        </p:spPr>
      </p:pic>
      <p:sp>
        <p:nvSpPr>
          <p:cNvPr name="AutoShape 9" id="9"/>
          <p:cNvSpPr/>
          <p:nvPr/>
        </p:nvSpPr>
        <p:spPr>
          <a:xfrm rot="0" flipH="false" flipV="false">
            <a:off x="7620000" y="2032000"/>
            <a:ext cx="3556000" cy="165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20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02. 信用硬约束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  <a:spcBef>
                <a:spcPts val="1200"/>
              </a:spcBef>
            </a:pP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将企业信用记录与投标资格实施“强绑定”，明确“失信即出局”的准入规则，企业的合规信用水平已成为参与市场竞争的核心竞争力。</a:t>
            </a:r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762000" y="4191000"/>
            <a:ext cx="5207000" cy="2159000"/>
          </a:xfrm>
          <a:prstGeom prst="roundRect">
            <a:avLst>
              <a:gd name="adj" fmla="val 7058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1066800" y="4711700"/>
            <a:ext cx="863600" cy="863600"/>
          </a:xfrm>
          <a:prstGeom prst="rect">
            <a:avLst/>
          </a:prstGeom>
        </p:spPr>
      </p:pic>
      <p:sp>
        <p:nvSpPr>
          <p:cNvPr name="AutoShape 12" id="12"/>
          <p:cNvSpPr/>
          <p:nvPr/>
        </p:nvSpPr>
        <p:spPr>
          <a:xfrm rot="0" flipH="false" flipV="false">
            <a:off x="2159000" y="4445000"/>
            <a:ext cx="3556000" cy="165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20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03. 市场统一化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  <a:spcBef>
                <a:spcPts val="1200"/>
              </a:spcBef>
            </a:pP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持续深化“放管服”改革，坚决破除地方保护主义与各类行业壁垒，推动构建“全国一盘棋”的统一大市场，营造更加公平、透明的竞争环境。</a:t>
            </a:r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6223000" y="4191000"/>
            <a:ext cx="5207000" cy="2159000"/>
          </a:xfrm>
          <a:prstGeom prst="roundRect">
            <a:avLst>
              <a:gd name="adj" fmla="val 7058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0" flipH="false" flipV="false">
            <a:off x="6527800" y="4711700"/>
            <a:ext cx="863600" cy="863600"/>
          </a:xfrm>
          <a:prstGeom prst="rect">
            <a:avLst/>
          </a:prstGeom>
        </p:spPr>
      </p:pic>
      <p:sp>
        <p:nvSpPr>
          <p:cNvPr name="AutoShape 15" id="15"/>
          <p:cNvSpPr/>
          <p:nvPr/>
        </p:nvSpPr>
        <p:spPr>
          <a:xfrm rot="0" flipH="false" flipV="false">
            <a:off x="7620000" y="4445000"/>
            <a:ext cx="3556000" cy="165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20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04. 责任终身化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  <a:spcBef>
                <a:spcPts val="1200"/>
              </a:spcBef>
            </a:pP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建立全链条责任追溯机制，覆盖企业主体、法定代表人、经办人员及评标专家，实行</a:t>
            </a:r>
            <a:r>
              <a:rPr lang="en-US" b="tru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终身追责</a:t>
            </a: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制度，时刻高悬法律与刑事风险的“达摩克利斯之剑”。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635000"/>
            <a:ext cx="10668000" cy="571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05 AI辅助投标策划：精准抓重点，高效避风险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651000"/>
            <a:ext cx="10668000" cy="1397000"/>
          </a:xfrm>
          <a:prstGeom prst="roundRect">
            <a:avLst>
              <a:gd name="adj" fmla="val 7272"/>
            </a:avLst>
          </a:prstGeom>
          <a:solidFill>
            <a:srgbClr val="FFFFFF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1016000" y="1968500"/>
            <a:ext cx="762000" cy="762000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0" flipH="false" flipV="false">
            <a:off x="2032000" y="1841500"/>
            <a:ext cx="9017000" cy="101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true" i="false" strike="noStrike" u="none" sz="20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AI辅助核心价值：1小时吃透招标文件，精准抓废标点+评分重点+风险坑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  <a:spcBef>
                <a:spcPts val="800"/>
              </a:spcBef>
            </a:pPr>
            <a:r>
              <a:rPr lang="en-US" b="false" i="false" strike="noStrike" u="none" sz="14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利用自然语言处理技术，快速拆解复杂文本逻辑，告别传统人工逐字啃文件的低效模式，将精力聚焦于制定高胜率的投标策略。</a:t>
            </a:r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762000" y="3429000"/>
            <a:ext cx="2540000" cy="1460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762000" y="3429000"/>
            <a:ext cx="63500" cy="1460500"/>
          </a:xfrm>
          <a:prstGeom prst="roundRect">
            <a:avLst>
              <a:gd name="adj" fmla="val 0"/>
            </a:avLst>
          </a:prstGeom>
          <a:solidFill>
            <a:srgbClr val="3B82F6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952500" y="3619500"/>
            <a:ext cx="2159000" cy="1079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01. 项目基础信息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0000"/>
              </a:lnSpc>
              <a:spcBef>
                <a:spcPts val="800"/>
              </a:spcBef>
            </a:pPr>
            <a:r>
              <a:rPr lang="en-US" b="false" i="false" strike="noStrike" u="none" sz="12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明确项目建设内容、工期要求、资金来源及项目关键节点，建立基础认知。</a:t>
            </a:r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3467100" y="3429000"/>
            <a:ext cx="2540000" cy="1460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3467100" y="3429000"/>
            <a:ext cx="63500" cy="1460500"/>
          </a:xfrm>
          <a:prstGeom prst="roundRect">
            <a:avLst>
              <a:gd name="adj" fmla="val 0"/>
            </a:avLst>
          </a:prstGeom>
          <a:solidFill>
            <a:srgbClr val="10B981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3657600" y="3619500"/>
            <a:ext cx="2159000" cy="1079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02. 投标人资格要求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0000"/>
              </a:lnSpc>
              <a:spcBef>
                <a:spcPts val="800"/>
              </a:spcBef>
            </a:pPr>
            <a:r>
              <a:rPr lang="en-US" b="false" i="false" strike="noStrike" u="none" sz="12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自动核验资质、业绩、人员证书等硬性门槛，确保满足投标基本条件，避免无效投标。</a:t>
            </a:r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6172200" y="3429000"/>
            <a:ext cx="2540000" cy="1460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6172200" y="3429000"/>
            <a:ext cx="63500" cy="1460500"/>
          </a:xfrm>
          <a:prstGeom prst="roundRect">
            <a:avLst>
              <a:gd name="adj" fmla="val 0"/>
            </a:avLst>
          </a:prstGeom>
          <a:solidFill>
            <a:srgbClr val="F59E0B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6362700" y="3619500"/>
            <a:ext cx="2159000" cy="1079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03. 废标条款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0000"/>
              </a:lnSpc>
              <a:spcBef>
                <a:spcPts val="800"/>
              </a:spcBef>
            </a:pPr>
            <a:r>
              <a:rPr lang="en-US" b="false" i="false" strike="noStrike" u="none" sz="12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高亮提取“一票否决”的关键条款，建立废标风险清单，避免因疏漏导致投标失败。</a:t>
            </a:r>
          </a:p>
        </p:txBody>
      </p:sp>
      <p:sp>
        <p:nvSpPr>
          <p:cNvPr name="AutoShape 16" id="16"/>
          <p:cNvSpPr/>
          <p:nvPr/>
        </p:nvSpPr>
        <p:spPr>
          <a:xfrm rot="0" flipH="false" flipV="false">
            <a:off x="8877300" y="3429000"/>
            <a:ext cx="2540000" cy="1460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7" id="17"/>
          <p:cNvSpPr/>
          <p:nvPr/>
        </p:nvSpPr>
        <p:spPr>
          <a:xfrm rot="0" flipH="false" flipV="false">
            <a:off x="8877300" y="3429000"/>
            <a:ext cx="63500" cy="1460500"/>
          </a:xfrm>
          <a:prstGeom prst="roundRect">
            <a:avLst>
              <a:gd name="adj" fmla="val 0"/>
            </a:avLst>
          </a:prstGeom>
          <a:solidFill>
            <a:srgbClr val="8B5CF6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8" id="18"/>
          <p:cNvSpPr/>
          <p:nvPr/>
        </p:nvSpPr>
        <p:spPr>
          <a:xfrm rot="0" flipH="false" flipV="false">
            <a:off x="9067800" y="3619500"/>
            <a:ext cx="2159000" cy="1079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04. 评分标准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0000"/>
              </a:lnSpc>
              <a:spcBef>
                <a:spcPts val="800"/>
              </a:spcBef>
            </a:pPr>
            <a:r>
              <a:rPr lang="en-US" b="false" i="false" strike="noStrike" u="none" sz="12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智能拆解商务、技术、价格等维度的评分细则，识别高分值项，制定针对性应答策略。</a:t>
            </a:r>
          </a:p>
        </p:txBody>
      </p:sp>
      <p:sp>
        <p:nvSpPr>
          <p:cNvPr name="AutoShape 19" id="19"/>
          <p:cNvSpPr/>
          <p:nvPr/>
        </p:nvSpPr>
        <p:spPr>
          <a:xfrm rot="0" flipH="false" flipV="false">
            <a:off x="762000" y="5080000"/>
            <a:ext cx="2540000" cy="1460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20" id="20"/>
          <p:cNvSpPr/>
          <p:nvPr/>
        </p:nvSpPr>
        <p:spPr>
          <a:xfrm rot="0" flipH="false" flipV="false">
            <a:off x="762000" y="5080000"/>
            <a:ext cx="63500" cy="1460500"/>
          </a:xfrm>
          <a:prstGeom prst="roundRect">
            <a:avLst>
              <a:gd name="adj" fmla="val 0"/>
            </a:avLst>
          </a:prstGeom>
          <a:solidFill>
            <a:srgbClr val="EC4899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21" id="21"/>
          <p:cNvSpPr/>
          <p:nvPr/>
        </p:nvSpPr>
        <p:spPr>
          <a:xfrm rot="0" flipH="false" flipV="false">
            <a:off x="952500" y="5270500"/>
            <a:ext cx="2159000" cy="1079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05. 技术需求与参数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0000"/>
              </a:lnSpc>
              <a:spcBef>
                <a:spcPts val="800"/>
              </a:spcBef>
            </a:pPr>
            <a:r>
              <a:rPr lang="en-US" b="false" i="false" strike="noStrike" u="none" sz="12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梳理核心产品参数与技术指标要求，比对企业产品优势，明确技术响应关键点。</a:t>
            </a:r>
          </a:p>
        </p:txBody>
      </p:sp>
      <p:sp>
        <p:nvSpPr>
          <p:cNvPr name="AutoShape 22" id="22"/>
          <p:cNvSpPr/>
          <p:nvPr/>
        </p:nvSpPr>
        <p:spPr>
          <a:xfrm rot="0" flipH="false" flipV="false">
            <a:off x="3467100" y="5080000"/>
            <a:ext cx="2540000" cy="1460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23" id="23"/>
          <p:cNvSpPr/>
          <p:nvPr/>
        </p:nvSpPr>
        <p:spPr>
          <a:xfrm rot="0" flipH="false" flipV="false">
            <a:off x="3467100" y="5080000"/>
            <a:ext cx="63500" cy="1460500"/>
          </a:xfrm>
          <a:prstGeom prst="roundRect">
            <a:avLst>
              <a:gd name="adj" fmla="val 0"/>
            </a:avLst>
          </a:prstGeom>
          <a:solidFill>
            <a:srgbClr val="0EA5E9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24" id="24"/>
          <p:cNvSpPr/>
          <p:nvPr/>
        </p:nvSpPr>
        <p:spPr>
          <a:xfrm rot="0" flipH="false" flipV="false">
            <a:off x="3657600" y="5270500"/>
            <a:ext cx="2159000" cy="1079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06. 商务条款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0000"/>
              </a:lnSpc>
              <a:spcBef>
                <a:spcPts val="800"/>
              </a:spcBef>
            </a:pPr>
            <a:r>
              <a:rPr lang="en-US" b="false" i="false" strike="noStrike" u="none" sz="12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提取付款方式、履约保证金、售后服务期等商务条件，评估履约成本与风险。</a:t>
            </a:r>
          </a:p>
        </p:txBody>
      </p:sp>
      <p:sp>
        <p:nvSpPr>
          <p:cNvPr name="AutoShape 25" id="25"/>
          <p:cNvSpPr/>
          <p:nvPr/>
        </p:nvSpPr>
        <p:spPr>
          <a:xfrm rot="0" flipH="false" flipV="false">
            <a:off x="6172200" y="5080000"/>
            <a:ext cx="2540000" cy="1460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26" id="26"/>
          <p:cNvSpPr/>
          <p:nvPr/>
        </p:nvSpPr>
        <p:spPr>
          <a:xfrm rot="0" flipH="false" flipV="false">
            <a:off x="6172200" y="5080000"/>
            <a:ext cx="63500" cy="1460500"/>
          </a:xfrm>
          <a:prstGeom prst="roundRect">
            <a:avLst>
              <a:gd name="adj" fmla="val 0"/>
            </a:avLst>
          </a:prstGeom>
          <a:solidFill>
            <a:srgbClr val="6366F1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27" id="27"/>
          <p:cNvSpPr/>
          <p:nvPr/>
        </p:nvSpPr>
        <p:spPr>
          <a:xfrm rot="0" flipH="false" flipV="false">
            <a:off x="6362700" y="5270500"/>
            <a:ext cx="2159000" cy="1079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07. 投标文件编制要求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0000"/>
              </a:lnSpc>
              <a:spcBef>
                <a:spcPts val="800"/>
              </a:spcBef>
            </a:pPr>
            <a:r>
              <a:rPr lang="en-US" b="false" i="false" strike="noStrike" u="none" sz="12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明确文件格式、签署盖章规范、封装要求及递交截止时间，确保形式合规。</a:t>
            </a:r>
          </a:p>
        </p:txBody>
      </p:sp>
      <p:sp>
        <p:nvSpPr>
          <p:cNvPr name="AutoShape 28" id="28"/>
          <p:cNvSpPr/>
          <p:nvPr/>
        </p:nvSpPr>
        <p:spPr>
          <a:xfrm rot="0" flipH="false" flipV="false">
            <a:off x="8877300" y="5080000"/>
            <a:ext cx="2540000" cy="1460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29" id="29"/>
          <p:cNvSpPr/>
          <p:nvPr/>
        </p:nvSpPr>
        <p:spPr>
          <a:xfrm rot="0" flipH="false" flipV="false">
            <a:off x="8877300" y="5080000"/>
            <a:ext cx="63500" cy="1460500"/>
          </a:xfrm>
          <a:prstGeom prst="roundRect">
            <a:avLst>
              <a:gd name="adj" fmla="val 0"/>
            </a:avLst>
          </a:prstGeom>
          <a:solidFill>
            <a:srgbClr val="DC2626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0" id="30"/>
          <p:cNvSpPr/>
          <p:nvPr/>
        </p:nvSpPr>
        <p:spPr>
          <a:xfrm rot="0" flipH="false" flipV="false">
            <a:off x="9067800" y="5270500"/>
            <a:ext cx="2159000" cy="1079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08. 风险提示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0000"/>
              </a:lnSpc>
              <a:spcBef>
                <a:spcPts val="800"/>
              </a:spcBef>
            </a:pPr>
            <a:r>
              <a:rPr lang="en-US" b="false" i="false" strike="noStrike" u="none" sz="12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识别潜在法律风险、不可抗力条款及合同陷阱，提前制定风险规避与应对方案。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635000"/>
            <a:ext cx="10668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AI辅助标前策划会实操流程（3步高效落地）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2032000"/>
            <a:ext cx="3302000" cy="4064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1066800" y="2336800"/>
            <a:ext cx="609600" cy="609600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0" flipH="false" flipV="false">
            <a:off x="1803400" y="2336800"/>
            <a:ext cx="1955800" cy="6096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4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AI导入解析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1016000" y="3302000"/>
            <a:ext cx="2794000" cy="228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t" rtlCol="false" anchorCtr="false" vert="horz" wrap="square" lIns="0" rIns="0" tIns="0" bIns="0"/>
          <a:lstStyle/>
          <a:p>
            <a:pPr algn="l" indent="0">
              <a:lnSpc>
                <a:spcPct val="133333"/>
              </a:lnSpc>
              <a:defRPr/>
            </a:pP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上传招标文件，利用AI的语义分析能力，一键提取资格、技术、商务等八大核心模块，快速生成</a:t>
            </a:r>
            <a:r>
              <a:rPr lang="en-US" b="true" i="false" strike="noStrike" u="none" sz="1300">
                <a:solidFill>
                  <a:srgbClr val="3B82F6"/>
                </a:solidFill>
                <a:latin typeface="Noto Sans SC"/>
                <a:ea typeface="Noto Sans SC"/>
                <a:cs typeface="Noto Sans SC"/>
                <a:sym typeface="Noto Sans SC"/>
              </a:rPr>
              <a:t>《招标文件核心要点+风险清单》</a:t>
            </a: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ctr" indent="0">
              <a:lnSpc>
                <a:spcPct val="125000"/>
              </a:lnSpc>
              <a:spcBef>
                <a:spcPts val="1600"/>
              </a:spcBef>
            </a:pPr>
            <a:r>
              <a:rPr lang="en-US" b="true" i="false" strike="noStrike" u="none" sz="1400">
                <a:solidFill>
                  <a:srgbClr val="F59E0B"/>
                </a:solidFill>
                <a:latin typeface="Noto Sans SC"/>
                <a:ea typeface="Noto Sans SC"/>
                <a:cs typeface="Noto Sans SC"/>
                <a:sym typeface="Noto Sans SC"/>
              </a:rPr>
              <a:t>⏱ 仅需10分钟即可完成</a:t>
            </a:r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4445000" y="2032000"/>
            <a:ext cx="3302000" cy="4064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4749800" y="2336800"/>
            <a:ext cx="609600" cy="609600"/>
          </a:xfrm>
          <a:prstGeom prst="rect">
            <a:avLst/>
          </a:prstGeom>
        </p:spPr>
      </p:pic>
      <p:sp>
        <p:nvSpPr>
          <p:cNvPr name="AutoShape 10" id="10"/>
          <p:cNvSpPr/>
          <p:nvPr/>
        </p:nvSpPr>
        <p:spPr>
          <a:xfrm rot="0" flipH="false" flipV="false">
            <a:off x="5486400" y="2336800"/>
            <a:ext cx="2006600" cy="6096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4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团队会审研讨</a:t>
            </a:r>
            <a:endParaRPr lang="en-US" sz="1100"/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4699000" y="3302000"/>
            <a:ext cx="2794000" cy="2413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t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对照AI输出的分析文件，全员逐一核对关键信息，明确项目关键点：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</a:pPr>
            <a:r>
              <a:rPr lang="en-US" b="false" i="false" strike="noStrike" u="none" sz="1200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✅ 确认完全可满足的基础要求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16666"/>
              </a:lnSpc>
            </a:pPr>
            <a:r>
              <a:rPr lang="en-US" b="false" i="false" strike="noStrike" u="none" sz="1200">
                <a:solidFill>
                  <a:srgbClr val="F59E0B"/>
                </a:solidFill>
                <a:latin typeface="Noto Sans SC"/>
                <a:ea typeface="Noto Sans SC"/>
                <a:cs typeface="Noto Sans SC"/>
                <a:sym typeface="Noto Sans SC"/>
              </a:rPr>
              <a:t>⚠️ 锁定需重点攻克的高权重评分项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16666"/>
              </a:lnSpc>
            </a:pPr>
            <a:r>
              <a:rPr lang="en-US" b="false" i="false" strike="noStrike" u="none" sz="1200">
                <a:solidFill>
                  <a:srgbClr val="EF4444"/>
                </a:solidFill>
                <a:latin typeface="Noto Sans SC"/>
                <a:ea typeface="Noto Sans SC"/>
                <a:cs typeface="Noto Sans SC"/>
                <a:sym typeface="Noto Sans SC"/>
              </a:rPr>
              <a:t>❌ 划清不可触碰的废标红线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16666"/>
              </a:lnSpc>
            </a:pPr>
            <a:r>
              <a:rPr lang="en-US" b="false" i="false" strike="noStrike" u="none" sz="1200">
                <a:solidFill>
                  <a:srgbClr val="3B82F6"/>
                </a:solidFill>
                <a:latin typeface="Noto Sans SC"/>
                <a:ea typeface="Noto Sans SC"/>
                <a:cs typeface="Noto Sans SC"/>
                <a:sym typeface="Noto Sans SC"/>
              </a:rPr>
              <a:t>🛡️ 识别并规避潜在的商务与合规风险</a:t>
            </a:r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8128000" y="2032000"/>
            <a:ext cx="3302000" cy="4064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8432800" y="2336800"/>
            <a:ext cx="609600" cy="609600"/>
          </a:xfrm>
          <a:prstGeom prst="rect">
            <a:avLst/>
          </a:prstGeom>
        </p:spPr>
      </p:pic>
      <p:sp>
        <p:nvSpPr>
          <p:cNvPr name="AutoShape 14" id="14"/>
          <p:cNvSpPr/>
          <p:nvPr/>
        </p:nvSpPr>
        <p:spPr>
          <a:xfrm rot="0" flipH="false" flipV="false">
            <a:off x="9169400" y="2336800"/>
            <a:ext cx="2006600" cy="6096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4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投标策略制定</a:t>
            </a:r>
            <a:endParaRPr lang="en-US" sz="1100"/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8382000" y="3302000"/>
            <a:ext cx="2794000" cy="228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t" rtlCol="false" anchorCtr="false" vert="horz" wrap="square" lIns="0" rIns="0" tIns="0" bIns="0"/>
          <a:lstStyle/>
          <a:p>
            <a:pPr algn="l" indent="0">
              <a:lnSpc>
                <a:spcPct val="133333"/>
              </a:lnSpc>
              <a:defRPr/>
            </a:pP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综合AI的量化分析与团队会审的定性判断，制定针对性的组合策略：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  <a:spcBef>
                <a:spcPts val="1200"/>
              </a:spcBef>
            </a:pPr>
            <a:r>
              <a:rPr lang="en-US" b="false" i="false" strike="noStrike" u="none" sz="12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•</a:t>
            </a:r>
            <a:r>
              <a:rPr lang="en-US" b="true" i="false" strike="noStrike" u="none" sz="12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报价策略：</a:t>
            </a:r>
            <a:r>
              <a:rPr lang="en-US" b="false" i="false" strike="noStrike" u="none" sz="12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平衡利润与中标率的精准定价方案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2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•</a:t>
            </a:r>
            <a:r>
              <a:rPr lang="en-US" b="true" i="false" strike="noStrike" u="none" sz="12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技术策略：</a:t>
            </a:r>
            <a:r>
              <a:rPr lang="en-US" b="false" i="false" strike="noStrike" u="none" sz="12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突出差异化优势的解决方案设计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2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•</a:t>
            </a:r>
            <a:r>
              <a:rPr lang="en-US" b="true" i="false" strike="noStrike" u="none" sz="12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风险方案：</a:t>
            </a:r>
            <a:r>
              <a:rPr lang="en-US" b="false" i="false" strike="noStrike" u="none" sz="12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覆盖全流程的商务与履约应对预案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635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AI工具推荐与应用场景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778000"/>
            <a:ext cx="3302000" cy="4318000"/>
          </a:xfrm>
          <a:prstGeom prst="roundRect">
            <a:avLst>
              <a:gd name="adj" fmla="val 3076"/>
            </a:avLst>
          </a:prstGeom>
          <a:solidFill>
            <a:srgbClr val="FFFFFF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1016000" y="2032000"/>
            <a:ext cx="406400" cy="406400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0" flipH="false" flipV="false">
            <a:off x="1524000" y="2032000"/>
            <a:ext cx="2286000" cy="4572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专业招投标AI工具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1016000" y="2794000"/>
            <a:ext cx="2794000" cy="292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16666"/>
              </a:lnSpc>
              <a:spcBef>
                <a:spcPts val="1000"/>
              </a:spcBef>
              <a:defRPr/>
            </a:pPr>
            <a:r>
              <a:rPr lang="en-US" b="true" i="false" strike="noStrike" u="none" sz="1500">
                <a:solidFill>
                  <a:srgbClr val="2563EB"/>
                </a:solidFill>
                <a:latin typeface="Noto Sans SC"/>
                <a:ea typeface="Noto Sans SC"/>
                <a:cs typeface="Noto Sans SC"/>
                <a:sym typeface="Noto Sans SC"/>
              </a:rPr>
              <a:t>📌 标书魔方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一键解析招标文件，智能提取关键要点，并提供潜在风险预警，减少人工疏漏。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  <a:spcBef>
                <a:spcPts val="1600"/>
              </a:spcBef>
            </a:pPr>
            <a:r>
              <a:rPr lang="en-US" b="true" i="false" strike="noStrike" u="none" sz="1500">
                <a:solidFill>
                  <a:srgbClr val="2563EB"/>
                </a:solidFill>
                <a:latin typeface="Noto Sans SC"/>
                <a:ea typeface="Noto Sans SC"/>
                <a:cs typeface="Noto Sans SC"/>
                <a:sym typeface="Noto Sans SC"/>
              </a:rPr>
              <a:t>📌 小擎AI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提供投标策略深度分析，并可基于全网数据挖掘竞争对手情报，辅助制定差异化打法。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16666"/>
              </a:lnSpc>
              <a:spcBef>
                <a:spcPts val="1600"/>
              </a:spcBef>
            </a:pPr>
            <a:r>
              <a:rPr lang="en-US" b="true" i="false" strike="noStrike" u="none" sz="1500">
                <a:solidFill>
                  <a:srgbClr val="2563EB"/>
                </a:solidFill>
                <a:latin typeface="Noto Sans SC"/>
                <a:ea typeface="Noto Sans SC"/>
                <a:cs typeface="Noto Sans SC"/>
                <a:sym typeface="Noto Sans SC"/>
              </a:rPr>
              <a:t>📌 招采云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整合多渠道招投标信息，提供标书自动生成辅助功能，实现流程化管理。</a:t>
            </a:r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4445000" y="1778000"/>
            <a:ext cx="3302000" cy="4318000"/>
          </a:xfrm>
          <a:prstGeom prst="roundRect">
            <a:avLst>
              <a:gd name="adj" fmla="val 3076"/>
            </a:avLst>
          </a:prstGeom>
          <a:solidFill>
            <a:srgbClr val="FFFFFF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4699000" y="2032000"/>
            <a:ext cx="406400" cy="406400"/>
          </a:xfrm>
          <a:prstGeom prst="rect">
            <a:avLst/>
          </a:prstGeom>
        </p:spPr>
      </p:pic>
      <p:sp>
        <p:nvSpPr>
          <p:cNvPr name="AutoShape 10" id="10"/>
          <p:cNvSpPr/>
          <p:nvPr/>
        </p:nvSpPr>
        <p:spPr>
          <a:xfrm rot="0" flipH="false" flipV="false">
            <a:off x="5207000" y="2032000"/>
            <a:ext cx="2286000" cy="4572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通用AI辅助工具</a:t>
            </a:r>
            <a:endParaRPr lang="en-US" sz="1100"/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4699000" y="2794000"/>
            <a:ext cx="2794000" cy="292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500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💡 豆包 / 文心一言 / 通义千问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  <a:spcBef>
                <a:spcPts val="1200"/>
              </a:spcBef>
            </a:pP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•</a:t>
            </a:r>
            <a:r>
              <a:rPr lang="en-US" b="tru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思路梳理：</a:t>
            </a: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基于招标需求快速梳理逻辑框架，生成技术/商务方案初稿。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•</a:t>
            </a:r>
            <a:r>
              <a:rPr lang="en-US" b="tru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合规自查：</a:t>
            </a: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自动检查标书内容，模拟专家评标视角识别废标风险点。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•</a:t>
            </a:r>
            <a:r>
              <a:rPr lang="en-US" b="tru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文本优化：</a:t>
            </a: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提升投标文件的专业表述能力，增强语言说服力。</a:t>
            </a:r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8128000" y="1778000"/>
            <a:ext cx="3302000" cy="4318000"/>
          </a:xfrm>
          <a:prstGeom prst="roundRect">
            <a:avLst>
              <a:gd name="adj" fmla="val 3076"/>
            </a:avLst>
          </a:prstGeom>
          <a:solidFill>
            <a:srgbClr val="FFFFFF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8382000" y="2032000"/>
            <a:ext cx="406400" cy="406400"/>
          </a:xfrm>
          <a:prstGeom prst="rect">
            <a:avLst/>
          </a:prstGeom>
        </p:spPr>
      </p:pic>
      <p:sp>
        <p:nvSpPr>
          <p:cNvPr name="AutoShape 14" id="14"/>
          <p:cNvSpPr/>
          <p:nvPr/>
        </p:nvSpPr>
        <p:spPr>
          <a:xfrm rot="0" flipH="false" flipV="false">
            <a:off x="8890000" y="2032000"/>
            <a:ext cx="2286000" cy="4572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核心应用场景</a:t>
            </a:r>
            <a:endParaRPr lang="en-US" sz="1100"/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8382000" y="2794000"/>
            <a:ext cx="2794000" cy="292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16666"/>
              </a:lnSpc>
              <a:spcBef>
                <a:spcPts val="800"/>
              </a:spcBef>
              <a:defRPr/>
            </a:pPr>
            <a:r>
              <a:rPr lang="en-US" b="true" i="false" strike="noStrike" u="none" sz="1500">
                <a:solidFill>
                  <a:srgbClr val="D97706"/>
                </a:solidFill>
                <a:latin typeface="Noto Sans SC"/>
                <a:ea typeface="Noto Sans SC"/>
                <a:cs typeface="Noto Sans SC"/>
                <a:sym typeface="Noto Sans SC"/>
              </a:rPr>
              <a:t>⚡ 快速响应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大幅缩短文件制作周期，从容应对发布时间紧、准备周期短的紧急招标项目。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  <a:spcBef>
                <a:spcPts val="1600"/>
              </a:spcBef>
            </a:pPr>
            <a:r>
              <a:rPr lang="en-US" b="true" i="false" strike="noStrike" u="none" sz="1500">
                <a:solidFill>
                  <a:srgbClr val="D97706"/>
                </a:solidFill>
                <a:latin typeface="Noto Sans SC"/>
                <a:ea typeface="Noto Sans SC"/>
                <a:cs typeface="Noto Sans SC"/>
                <a:sym typeface="Noto Sans SC"/>
              </a:rPr>
              <a:t>🎯 精准决策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利用AI的数据分析能力，辅助进行成本核算、报价策略制定及风险评估。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16666"/>
              </a:lnSpc>
              <a:spcBef>
                <a:spcPts val="1600"/>
              </a:spcBef>
            </a:pPr>
            <a:r>
              <a:rPr lang="en-US" b="true" i="false" strike="noStrike" u="none" sz="1500">
                <a:solidFill>
                  <a:srgbClr val="D97706"/>
                </a:solidFill>
                <a:latin typeface="Noto Sans SC"/>
                <a:ea typeface="Noto Sans SC"/>
                <a:cs typeface="Noto Sans SC"/>
                <a:sym typeface="Noto Sans SC"/>
              </a:rPr>
              <a:t>📚 知识沉淀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将团队过往优秀的投标经验与成功案例，转化为可复用的AI模型，赋能新员工快速成长。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635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总结：把握趋势，合规致胜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905000"/>
            <a:ext cx="2540000" cy="4064000"/>
          </a:xfrm>
          <a:prstGeom prst="roundRect">
            <a:avLst>
              <a:gd name="adj" fmla="val 6000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1676400" y="2222500"/>
            <a:ext cx="711200" cy="711200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0" flipH="false" flipV="false">
            <a:off x="889000" y="3175000"/>
            <a:ext cx="2286000" cy="444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01 案例警示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952500" y="3937000"/>
            <a:ext cx="2159000" cy="101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16666"/>
              </a:lnSpc>
              <a:defRPr/>
            </a:pPr>
            <a:r>
              <a:rPr lang="en-US" b="true" i="false" strike="noStrike" u="none" sz="1500">
                <a:solidFill>
                  <a:srgbClr val="DC2626"/>
                </a:solidFill>
                <a:latin typeface="Noto Sans SC"/>
                <a:ea typeface="Noto Sans SC"/>
                <a:cs typeface="Noto Sans SC"/>
                <a:sym typeface="Noto Sans SC"/>
              </a:rPr>
              <a:t>串标 · 挂靠 · 造假</a:t>
            </a:r>
            <a:r>
              <a:rPr lang="en-US" b="true" i="false" strike="noStrike" u="none" sz="1500">
                <a:solidFill>
                  <a:srgbClr val="DC2626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true" i="false" strike="noStrike" u="none" sz="1500">
                <a:solidFill>
                  <a:srgbClr val="DC2626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true" i="false" strike="noStrike" u="none" sz="1500">
                <a:solidFill>
                  <a:srgbClr val="DC2626"/>
                </a:solidFill>
                <a:latin typeface="Noto Sans SC"/>
                <a:ea typeface="Noto Sans SC"/>
                <a:cs typeface="Noto Sans SC"/>
                <a:sym typeface="Noto Sans SC"/>
              </a:rPr>
              <a:t>= 刑事 + 重罚 + 失信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952500" y="5207000"/>
            <a:ext cx="2159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16666"/>
              </a:lnSpc>
              <a:defRPr/>
            </a:pP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合规经营是企业生存与发展</a:t>
            </a: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不可逾越的红线与底线</a:t>
            </a:r>
            <a:endParaRPr lang="en-US" sz="1100"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3556000" y="1905000"/>
            <a:ext cx="2540000" cy="4064000"/>
          </a:xfrm>
          <a:prstGeom prst="roundRect">
            <a:avLst>
              <a:gd name="adj" fmla="val 6000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4470400" y="2222500"/>
            <a:ext cx="711200" cy="711200"/>
          </a:xfrm>
          <a:prstGeom prst="rect">
            <a:avLst/>
          </a:prstGeom>
        </p:spPr>
      </p:pic>
      <p:sp>
        <p:nvSpPr>
          <p:cNvPr name="AutoShape 11" id="11"/>
          <p:cNvSpPr/>
          <p:nvPr/>
        </p:nvSpPr>
        <p:spPr>
          <a:xfrm rot="0" flipH="false" flipV="false">
            <a:off x="3683000" y="3175000"/>
            <a:ext cx="2286000" cy="444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02 投诉实操</a:t>
            </a:r>
            <a:endParaRPr lang="en-US" sz="1100"/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3746500" y="3937000"/>
            <a:ext cx="2159000" cy="101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16666"/>
              </a:lnSpc>
              <a:defRPr/>
            </a:pPr>
            <a:r>
              <a:rPr lang="en-US" b="true" i="false" strike="noStrike" u="none" sz="1500">
                <a:solidFill>
                  <a:srgbClr val="2563EB"/>
                </a:solidFill>
                <a:latin typeface="Noto Sans SC"/>
                <a:ea typeface="Noto Sans SC"/>
                <a:cs typeface="Noto Sans SC"/>
                <a:sym typeface="Noto Sans SC"/>
              </a:rPr>
              <a:t>异议前置 · 时效严控</a:t>
            </a:r>
            <a:r>
              <a:rPr lang="en-US" b="true" i="false" strike="noStrike" u="none" sz="1500">
                <a:solidFill>
                  <a:srgbClr val="2563EB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true" i="false" strike="noStrike" u="none" sz="1500">
                <a:solidFill>
                  <a:srgbClr val="2563EB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true" i="false" strike="noStrike" u="none" sz="1500">
                <a:solidFill>
                  <a:srgbClr val="2563EB"/>
                </a:solidFill>
                <a:latin typeface="Noto Sans SC"/>
                <a:ea typeface="Noto Sans SC"/>
                <a:cs typeface="Noto Sans SC"/>
                <a:sym typeface="Noto Sans SC"/>
              </a:rPr>
              <a:t>材料齐全 · 渠道合规</a:t>
            </a:r>
            <a:endParaRPr lang="en-US" sz="1100"/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3746500" y="5207000"/>
            <a:ext cx="2159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16666"/>
              </a:lnSpc>
              <a:defRPr/>
            </a:pP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掌握核心要素与流程</a:t>
            </a: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有理有据依法维护自身权益</a:t>
            </a:r>
            <a:endParaRPr lang="en-US" sz="1100"/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6350000" y="1905000"/>
            <a:ext cx="2540000" cy="4064000"/>
          </a:xfrm>
          <a:prstGeom prst="roundRect">
            <a:avLst>
              <a:gd name="adj" fmla="val 6000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7264400" y="2222500"/>
            <a:ext cx="711200" cy="711200"/>
          </a:xfrm>
          <a:prstGeom prst="rect">
            <a:avLst/>
          </a:prstGeom>
        </p:spPr>
      </p:pic>
      <p:sp>
        <p:nvSpPr>
          <p:cNvPr name="AutoShape 16" id="16"/>
          <p:cNvSpPr/>
          <p:nvPr/>
        </p:nvSpPr>
        <p:spPr>
          <a:xfrm rot="0" flipH="false" flipV="false">
            <a:off x="6477000" y="3175000"/>
            <a:ext cx="2286000" cy="444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03 政策走向</a:t>
            </a:r>
            <a:endParaRPr lang="en-US" sz="1100"/>
          </a:p>
        </p:txBody>
      </p:sp>
      <p:sp>
        <p:nvSpPr>
          <p:cNvPr name="AutoShape 17" id="17"/>
          <p:cNvSpPr/>
          <p:nvPr/>
        </p:nvSpPr>
        <p:spPr>
          <a:xfrm rot="0" flipH="false" flipV="false">
            <a:off x="6540500" y="3937000"/>
            <a:ext cx="2159000" cy="101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16666"/>
              </a:lnSpc>
              <a:defRPr/>
            </a:pPr>
            <a:r>
              <a:rPr lang="en-US" b="true" i="false" strike="noStrike" u="none" sz="1500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数智监管 · 信用硬约束</a:t>
            </a:r>
            <a:r>
              <a:rPr lang="en-US" b="true" i="false" strike="noStrike" u="none" sz="1500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true" i="false" strike="noStrike" u="none" sz="1500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true" i="false" strike="noStrike" u="none" sz="1500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全国统一大市场</a:t>
            </a:r>
            <a:endParaRPr lang="en-US" sz="1100"/>
          </a:p>
        </p:txBody>
      </p:sp>
      <p:sp>
        <p:nvSpPr>
          <p:cNvPr name="AutoShape 18" id="18"/>
          <p:cNvSpPr/>
          <p:nvPr/>
        </p:nvSpPr>
        <p:spPr>
          <a:xfrm rot="0" flipH="false" flipV="false">
            <a:off x="6540500" y="5207000"/>
            <a:ext cx="2159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16666"/>
              </a:lnSpc>
              <a:defRPr/>
            </a:pP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行业洗牌加速进行中</a:t>
            </a: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唯有合规者能长久生存</a:t>
            </a:r>
            <a:endParaRPr lang="en-US" sz="1100"/>
          </a:p>
        </p:txBody>
      </p:sp>
      <p:sp>
        <p:nvSpPr>
          <p:cNvPr name="AutoShape 19" id="19"/>
          <p:cNvSpPr/>
          <p:nvPr/>
        </p:nvSpPr>
        <p:spPr>
          <a:xfrm rot="0" flipH="false" flipV="false">
            <a:off x="9144000" y="1905000"/>
            <a:ext cx="2540000" cy="4064000"/>
          </a:xfrm>
          <a:prstGeom prst="roundRect">
            <a:avLst>
              <a:gd name="adj" fmla="val 6000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20" id="20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0" flipH="false" flipV="false">
            <a:off x="10058400" y="2222500"/>
            <a:ext cx="711200" cy="711200"/>
          </a:xfrm>
          <a:prstGeom prst="rect">
            <a:avLst/>
          </a:prstGeom>
        </p:spPr>
      </p:pic>
      <p:sp>
        <p:nvSpPr>
          <p:cNvPr name="AutoShape 21" id="21"/>
          <p:cNvSpPr/>
          <p:nvPr/>
        </p:nvSpPr>
        <p:spPr>
          <a:xfrm rot="0" flipH="false" flipV="false">
            <a:off x="9271000" y="3175000"/>
            <a:ext cx="2286000" cy="444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04 AI赋能</a:t>
            </a:r>
            <a:endParaRPr lang="en-US" sz="1100"/>
          </a:p>
        </p:txBody>
      </p:sp>
      <p:sp>
        <p:nvSpPr>
          <p:cNvPr name="AutoShape 22" id="22"/>
          <p:cNvSpPr/>
          <p:nvPr/>
        </p:nvSpPr>
        <p:spPr>
          <a:xfrm rot="0" flipH="false" flipV="false">
            <a:off x="9334500" y="3937000"/>
            <a:ext cx="2159000" cy="101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16666"/>
              </a:lnSpc>
              <a:defRPr/>
            </a:pPr>
            <a:r>
              <a:rPr lang="en-US" b="true" i="false" strike="noStrike" u="none" sz="1500">
                <a:solidFill>
                  <a:srgbClr val="F59E0B"/>
                </a:solidFill>
                <a:latin typeface="Noto Sans SC"/>
                <a:ea typeface="Noto Sans SC"/>
                <a:cs typeface="Noto Sans SC"/>
                <a:sym typeface="Noto Sans SC"/>
              </a:rPr>
              <a:t>高效解析 · 精准抓重点</a:t>
            </a:r>
            <a:r>
              <a:rPr lang="en-US" b="true" i="false" strike="noStrike" u="none" sz="1500">
                <a:solidFill>
                  <a:srgbClr val="F59E0B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true" i="false" strike="noStrike" u="none" sz="1500">
                <a:solidFill>
                  <a:srgbClr val="F59E0B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true" i="false" strike="noStrike" u="none" sz="1500">
                <a:solidFill>
                  <a:srgbClr val="F59E0B"/>
                </a:solidFill>
                <a:latin typeface="Noto Sans SC"/>
                <a:ea typeface="Noto Sans SC"/>
                <a:cs typeface="Noto Sans SC"/>
                <a:sym typeface="Noto Sans SC"/>
              </a:rPr>
              <a:t>智能避风险</a:t>
            </a:r>
            <a:endParaRPr lang="en-US" sz="1100"/>
          </a:p>
        </p:txBody>
      </p:sp>
      <p:sp>
        <p:nvSpPr>
          <p:cNvPr name="AutoShape 23" id="23"/>
          <p:cNvSpPr/>
          <p:nvPr/>
        </p:nvSpPr>
        <p:spPr>
          <a:xfrm rot="0" flipH="false" flipV="false">
            <a:off x="9334500" y="5207000"/>
            <a:ext cx="2159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16666"/>
              </a:lnSpc>
              <a:defRPr/>
            </a:pP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积极拥抱数智化转型</a:t>
            </a: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科技是提升中标率的新引擎</a:t>
            </a:r>
            <a:endParaRPr lang="en-US" sz="1100"/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1F2937">
              <a:alpha val="7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0" y="2032000"/>
            <a:ext cx="12192000" cy="1143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64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感谢聆听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0" y="3683000"/>
            <a:ext cx="12192000" cy="1524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8800" spc="10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Q &amp; A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0" y="5461000"/>
            <a:ext cx="12192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2200">
                <a:solidFill>
                  <a:srgbClr val="FFFFFF">
                    <a:alpha val="85098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欢迎交流探讨 · 共同进步</a:t>
            </a:r>
            <a:endParaRPr lang="en-US" sz="1100"/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6190112"/>
            <a:ext cx="1524000" cy="6678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635000"/>
            <a:ext cx="3810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课程目录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397000"/>
            <a:ext cx="3810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 spc="2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CONTENTS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762000" y="2413000"/>
            <a:ext cx="2032000" cy="3556000"/>
          </a:xfrm>
          <a:prstGeom prst="roundRect">
            <a:avLst>
              <a:gd name="adj" fmla="val 7500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952500" y="2794000"/>
            <a:ext cx="1651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44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01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952500" y="3937000"/>
            <a:ext cx="1651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00000"/>
              </a:lnSpc>
              <a:defRPr/>
            </a:pPr>
            <a:r>
              <a:rPr lang="en-US" b="true" i="false" strike="noStrike" u="none" sz="18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开篇总览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952500" y="5080000"/>
            <a:ext cx="1651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16666"/>
              </a:lnSpc>
              <a:defRPr/>
            </a:pPr>
            <a:r>
              <a:rPr lang="en-US" b="false" i="false" strike="noStrike" u="none" sz="13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2026年招投标市场</a:t>
            </a:r>
            <a:r>
              <a:rPr lang="en-US" b="false" i="false" strike="noStrike" u="none" sz="13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3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监管总基调</a:t>
            </a:r>
            <a:endParaRPr lang="en-US" sz="1100"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3048000" y="2413000"/>
            <a:ext cx="2032000" cy="3556000"/>
          </a:xfrm>
          <a:prstGeom prst="roundRect">
            <a:avLst>
              <a:gd name="adj" fmla="val 7500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3238500" y="2794000"/>
            <a:ext cx="1651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44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02</a:t>
            </a:r>
            <a:endParaRPr lang="en-US" sz="1100"/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3238500" y="3937000"/>
            <a:ext cx="1651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00000"/>
              </a:lnSpc>
              <a:defRPr/>
            </a:pPr>
            <a:r>
              <a:rPr lang="en-US" b="true" i="false" strike="noStrike" u="none" sz="18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典型案例剖析</a:t>
            </a:r>
            <a:endParaRPr lang="en-US" sz="1100"/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3238500" y="5080000"/>
            <a:ext cx="1651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16666"/>
              </a:lnSpc>
              <a:defRPr/>
            </a:pPr>
            <a:r>
              <a:rPr lang="en-US" b="false" i="false" strike="noStrike" u="none" sz="13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市场监管总局发布</a:t>
            </a:r>
            <a:r>
              <a:rPr lang="en-US" b="false" i="false" strike="noStrike" u="none" sz="13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3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五大违规典型案例</a:t>
            </a:r>
            <a:endParaRPr lang="en-US" sz="1100"/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5334000" y="2413000"/>
            <a:ext cx="2032000" cy="3556000"/>
          </a:xfrm>
          <a:prstGeom prst="roundRect">
            <a:avLst>
              <a:gd name="adj" fmla="val 7500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5524500" y="2794000"/>
            <a:ext cx="1651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44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03</a:t>
            </a:r>
            <a:endParaRPr lang="en-US" sz="1100"/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5524500" y="3937000"/>
            <a:ext cx="1651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00000"/>
              </a:lnSpc>
              <a:defRPr/>
            </a:pPr>
            <a:r>
              <a:rPr lang="en-US" b="true" i="false" strike="noStrike" u="none" sz="18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投诉流程与方式</a:t>
            </a:r>
            <a:endParaRPr lang="en-US" sz="1100"/>
          </a:p>
        </p:txBody>
      </p:sp>
      <p:sp>
        <p:nvSpPr>
          <p:cNvPr name="AutoShape 16" id="16"/>
          <p:cNvSpPr/>
          <p:nvPr/>
        </p:nvSpPr>
        <p:spPr>
          <a:xfrm rot="0" flipH="false" flipV="false">
            <a:off x="5524500" y="5080000"/>
            <a:ext cx="1651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16666"/>
              </a:lnSpc>
              <a:defRPr/>
            </a:pPr>
            <a:r>
              <a:rPr lang="en-US" b="false" i="false" strike="noStrike" u="none" sz="13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异议前置与</a:t>
            </a:r>
            <a:r>
              <a:rPr lang="en-US" b="false" i="false" strike="noStrike" u="none" sz="13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3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全程合规操作指南</a:t>
            </a:r>
            <a:endParaRPr lang="en-US" sz="1100"/>
          </a:p>
        </p:txBody>
      </p:sp>
      <p:sp>
        <p:nvSpPr>
          <p:cNvPr name="AutoShape 17" id="17"/>
          <p:cNvSpPr/>
          <p:nvPr/>
        </p:nvSpPr>
        <p:spPr>
          <a:xfrm rot="0" flipH="false" flipV="false">
            <a:off x="7620000" y="2413000"/>
            <a:ext cx="2032000" cy="3556000"/>
          </a:xfrm>
          <a:prstGeom prst="roundRect">
            <a:avLst>
              <a:gd name="adj" fmla="val 7500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8" id="18"/>
          <p:cNvSpPr/>
          <p:nvPr/>
        </p:nvSpPr>
        <p:spPr>
          <a:xfrm rot="0" flipH="false" flipV="false">
            <a:off x="7810500" y="2794000"/>
            <a:ext cx="1651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44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04</a:t>
            </a:r>
            <a:endParaRPr lang="en-US" sz="1100"/>
          </a:p>
        </p:txBody>
      </p:sp>
      <p:sp>
        <p:nvSpPr>
          <p:cNvPr name="AutoShape 19" id="19"/>
          <p:cNvSpPr/>
          <p:nvPr/>
        </p:nvSpPr>
        <p:spPr>
          <a:xfrm rot="0" flipH="false" flipV="false">
            <a:off x="7810500" y="3937000"/>
            <a:ext cx="1651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00000"/>
              </a:lnSpc>
              <a:defRPr/>
            </a:pPr>
            <a:r>
              <a:rPr lang="en-US" b="true" i="false" strike="noStrike" u="none" sz="18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政策方向解读</a:t>
            </a:r>
            <a:endParaRPr lang="en-US" sz="1100"/>
          </a:p>
        </p:txBody>
      </p:sp>
      <p:sp>
        <p:nvSpPr>
          <p:cNvPr name="AutoShape 20" id="20"/>
          <p:cNvSpPr/>
          <p:nvPr/>
        </p:nvSpPr>
        <p:spPr>
          <a:xfrm rot="0" flipH="false" flipV="false">
            <a:off x="7810500" y="5080000"/>
            <a:ext cx="1651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16666"/>
              </a:lnSpc>
              <a:defRPr/>
            </a:pPr>
            <a:r>
              <a:rPr lang="en-US" b="false" i="false" strike="noStrike" u="none" sz="13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两大新规核心内容</a:t>
            </a:r>
            <a:r>
              <a:rPr lang="en-US" b="false" i="false" strike="noStrike" u="none" sz="13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3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与行业走向分析</a:t>
            </a:r>
            <a:endParaRPr lang="en-US" sz="1100"/>
          </a:p>
        </p:txBody>
      </p:sp>
      <p:sp>
        <p:nvSpPr>
          <p:cNvPr name="AutoShape 21" id="21"/>
          <p:cNvSpPr/>
          <p:nvPr/>
        </p:nvSpPr>
        <p:spPr>
          <a:xfrm rot="0" flipH="false" flipV="false">
            <a:off x="9779000" y="2413000"/>
            <a:ext cx="2032000" cy="3556000"/>
          </a:xfrm>
          <a:prstGeom prst="roundRect">
            <a:avLst>
              <a:gd name="adj" fmla="val 7500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22" id="22"/>
          <p:cNvSpPr/>
          <p:nvPr/>
        </p:nvSpPr>
        <p:spPr>
          <a:xfrm rot="0" flipH="false" flipV="false">
            <a:off x="9969500" y="2794000"/>
            <a:ext cx="1651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44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05</a:t>
            </a:r>
            <a:endParaRPr lang="en-US" sz="1100"/>
          </a:p>
        </p:txBody>
      </p:sp>
      <p:sp>
        <p:nvSpPr>
          <p:cNvPr name="AutoShape 23" id="23"/>
          <p:cNvSpPr/>
          <p:nvPr/>
        </p:nvSpPr>
        <p:spPr>
          <a:xfrm rot="0" flipH="false" flipV="false">
            <a:off x="9969500" y="3937000"/>
            <a:ext cx="1651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00000"/>
              </a:lnSpc>
              <a:defRPr/>
            </a:pPr>
            <a:r>
              <a:rPr lang="en-US" b="true" i="false" strike="noStrike" u="none" sz="18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AI辅助投标策划</a:t>
            </a:r>
            <a:endParaRPr lang="en-US" sz="1100"/>
          </a:p>
        </p:txBody>
      </p:sp>
      <p:sp>
        <p:nvSpPr>
          <p:cNvPr name="AutoShape 24" id="24"/>
          <p:cNvSpPr/>
          <p:nvPr/>
        </p:nvSpPr>
        <p:spPr>
          <a:xfrm rot="0" flipH="false" flipV="false">
            <a:off x="9969500" y="5080000"/>
            <a:ext cx="1651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16666"/>
              </a:lnSpc>
              <a:defRPr/>
            </a:pPr>
            <a:r>
              <a:rPr lang="en-US" b="false" i="false" strike="noStrike" u="none" sz="13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AI赋能标前策划</a:t>
            </a:r>
            <a:r>
              <a:rPr lang="en-US" b="false" i="false" strike="noStrike" u="none" sz="13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3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提升中标率</a:t>
            </a:r>
            <a:endParaRPr lang="en-US" sz="1100"/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635000"/>
            <a:ext cx="10668000" cy="571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01 开篇总览：2026招投标市场监管总基调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651000"/>
            <a:ext cx="2565400" cy="1778000"/>
          </a:xfrm>
          <a:prstGeom prst="roundRect">
            <a:avLst>
              <a:gd name="adj" fmla="val 5714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952500" y="1841500"/>
            <a:ext cx="355600" cy="355600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0" flipH="false" flipV="false">
            <a:off x="1397000" y="1841500"/>
            <a:ext cx="17145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强监管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952500" y="2413000"/>
            <a:ext cx="21844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false" i="false" strike="noStrike" u="none" sz="12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市场监管总局与发改委双轮驱动，开展招投标领域系统整治，强化全流程监管力度。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3530600" y="1651000"/>
            <a:ext cx="2565400" cy="1778000"/>
          </a:xfrm>
          <a:prstGeom prst="roundRect">
            <a:avLst>
              <a:gd name="adj" fmla="val 5714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3721100" y="1841500"/>
            <a:ext cx="355600" cy="355600"/>
          </a:xfrm>
          <a:prstGeom prst="rect">
            <a:avLst/>
          </a:prstGeom>
        </p:spPr>
      </p:pic>
      <p:sp>
        <p:nvSpPr>
          <p:cNvPr name="AutoShape 10" id="10"/>
          <p:cNvSpPr/>
          <p:nvPr/>
        </p:nvSpPr>
        <p:spPr>
          <a:xfrm rot="0" flipH="false" flipV="false">
            <a:off x="4165600" y="1841500"/>
            <a:ext cx="17145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严信用</a:t>
            </a:r>
            <a:endParaRPr lang="en-US" sz="1100"/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3721100" y="2413000"/>
            <a:ext cx="21844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false" i="false" strike="noStrike" u="none" sz="12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建立全国统一信用标尺，实施“一处失信，处处受限”的联合惩戒机制，筑牢信用防线。</a:t>
            </a:r>
            <a:endParaRPr lang="en-US" sz="1100"/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6299200" y="1651000"/>
            <a:ext cx="2565400" cy="1778000"/>
          </a:xfrm>
          <a:prstGeom prst="roundRect">
            <a:avLst>
              <a:gd name="adj" fmla="val 5714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6489700" y="1841500"/>
            <a:ext cx="355600" cy="355600"/>
          </a:xfrm>
          <a:prstGeom prst="rect">
            <a:avLst/>
          </a:prstGeom>
        </p:spPr>
      </p:pic>
      <p:sp>
        <p:nvSpPr>
          <p:cNvPr name="AutoShape 14" id="14"/>
          <p:cNvSpPr/>
          <p:nvPr/>
        </p:nvSpPr>
        <p:spPr>
          <a:xfrm rot="0" flipH="false" flipV="false">
            <a:off x="6934200" y="1841500"/>
            <a:ext cx="17145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数智化</a:t>
            </a:r>
            <a:endParaRPr lang="en-US" sz="1100"/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6489700" y="2413000"/>
            <a:ext cx="21844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false" i="false" strike="noStrike" u="none" sz="12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充分运用AI、大数据等前沿技术手段，实现招投标活动全链条、穿透式的智能化监管。</a:t>
            </a:r>
            <a:endParaRPr lang="en-US" sz="1100"/>
          </a:p>
        </p:txBody>
      </p:sp>
      <p:sp>
        <p:nvSpPr>
          <p:cNvPr name="AutoShape 16" id="16"/>
          <p:cNvSpPr/>
          <p:nvPr/>
        </p:nvSpPr>
        <p:spPr>
          <a:xfrm rot="0" flipH="false" flipV="false">
            <a:off x="9067800" y="1651000"/>
            <a:ext cx="2362200" cy="1778000"/>
          </a:xfrm>
          <a:prstGeom prst="roundRect">
            <a:avLst>
              <a:gd name="adj" fmla="val 5714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7" id="17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0" flipH="false" flipV="false">
            <a:off x="9258300" y="1841500"/>
            <a:ext cx="355600" cy="355600"/>
          </a:xfrm>
          <a:prstGeom prst="rect">
            <a:avLst/>
          </a:prstGeom>
        </p:spPr>
      </p:pic>
      <p:sp>
        <p:nvSpPr>
          <p:cNvPr name="AutoShape 18" id="18"/>
          <p:cNvSpPr/>
          <p:nvPr/>
        </p:nvSpPr>
        <p:spPr>
          <a:xfrm rot="0" flipH="false" flipV="false">
            <a:off x="9702800" y="1841500"/>
            <a:ext cx="1524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零容忍</a:t>
            </a:r>
            <a:endParaRPr lang="en-US" sz="1100"/>
          </a:p>
        </p:txBody>
      </p:sp>
      <p:sp>
        <p:nvSpPr>
          <p:cNvPr name="AutoShape 19" id="19"/>
          <p:cNvSpPr/>
          <p:nvPr/>
        </p:nvSpPr>
        <p:spPr>
          <a:xfrm rot="0" flipH="false" flipV="false">
            <a:off x="9258300" y="2413000"/>
            <a:ext cx="19812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false" i="false" strike="noStrike" u="none" sz="12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对围标串标、商业贿赂等各类招投标违法行为，发现一起、查处一起，坚决予以打击。</a:t>
            </a:r>
            <a:endParaRPr lang="en-US" sz="1100"/>
          </a:p>
        </p:txBody>
      </p:sp>
      <p:sp>
        <p:nvSpPr>
          <p:cNvPr name="AutoShape 20" id="20"/>
          <p:cNvSpPr/>
          <p:nvPr/>
        </p:nvSpPr>
        <p:spPr>
          <a:xfrm rot="0" flipH="false" flipV="false">
            <a:off x="762000" y="3810000"/>
            <a:ext cx="2082800" cy="2413000"/>
          </a:xfrm>
          <a:prstGeom prst="roundRect">
            <a:avLst>
              <a:gd name="adj" fmla="val 4878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21" id="21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0" flipH="false" flipV="false">
            <a:off x="952500" y="4000500"/>
            <a:ext cx="304800" cy="304800"/>
          </a:xfrm>
          <a:prstGeom prst="rect">
            <a:avLst/>
          </a:prstGeom>
        </p:spPr>
      </p:pic>
      <p:sp>
        <p:nvSpPr>
          <p:cNvPr name="AutoShape 22" id="22"/>
          <p:cNvSpPr/>
          <p:nvPr/>
        </p:nvSpPr>
        <p:spPr>
          <a:xfrm rot="0" flipH="false" flipV="false">
            <a:off x="1333500" y="4000500"/>
            <a:ext cx="1397000" cy="3556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01 围标串标</a:t>
            </a:r>
            <a:endParaRPr lang="en-US" sz="1100"/>
          </a:p>
        </p:txBody>
      </p:sp>
      <p:sp>
        <p:nvSpPr>
          <p:cNvPr name="AutoShape 23" id="23"/>
          <p:cNvSpPr/>
          <p:nvPr/>
        </p:nvSpPr>
        <p:spPr>
          <a:xfrm rot="0" flipH="false" flipV="false">
            <a:off x="952500" y="4572000"/>
            <a:ext cx="1701800" cy="1397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16666"/>
              </a:lnSpc>
              <a:defRPr/>
            </a:pPr>
            <a:r>
              <a:rPr lang="en-US" b="false" i="false" strike="noStrike" u="none" sz="11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组织或参与多个主体进行虚假投标，通过陪标、轮流坐庄等方式操纵投标价格和结果。</a:t>
            </a:r>
            <a:endParaRPr lang="en-US" sz="1100"/>
          </a:p>
        </p:txBody>
      </p:sp>
      <p:sp>
        <p:nvSpPr>
          <p:cNvPr name="AutoShape 24" id="24"/>
          <p:cNvSpPr/>
          <p:nvPr/>
        </p:nvSpPr>
        <p:spPr>
          <a:xfrm rot="0" flipH="false" flipV="false">
            <a:off x="2997200" y="3810000"/>
            <a:ext cx="2082800" cy="2413000"/>
          </a:xfrm>
          <a:prstGeom prst="roundRect">
            <a:avLst>
              <a:gd name="adj" fmla="val 4878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25" id="25"/>
          <p:cNvPicPr>
            <a:picLocks noChangeAspect="true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0" flipH="false" flipV="false">
            <a:off x="3187700" y="4000500"/>
            <a:ext cx="304800" cy="304800"/>
          </a:xfrm>
          <a:prstGeom prst="rect">
            <a:avLst/>
          </a:prstGeom>
        </p:spPr>
      </p:pic>
      <p:sp>
        <p:nvSpPr>
          <p:cNvPr name="AutoShape 26" id="26"/>
          <p:cNvSpPr/>
          <p:nvPr/>
        </p:nvSpPr>
        <p:spPr>
          <a:xfrm rot="0" flipH="false" flipV="false">
            <a:off x="3568700" y="4000500"/>
            <a:ext cx="1397000" cy="3556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02 资质挂靠</a:t>
            </a:r>
            <a:endParaRPr lang="en-US" sz="1100"/>
          </a:p>
        </p:txBody>
      </p:sp>
      <p:sp>
        <p:nvSpPr>
          <p:cNvPr name="AutoShape 27" id="27"/>
          <p:cNvSpPr/>
          <p:nvPr/>
        </p:nvSpPr>
        <p:spPr>
          <a:xfrm rot="0" flipH="false" flipV="false">
            <a:off x="3187700" y="4572000"/>
            <a:ext cx="1701800" cy="1397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16666"/>
              </a:lnSpc>
              <a:defRPr/>
            </a:pPr>
            <a:r>
              <a:rPr lang="en-US" b="false" i="false" strike="noStrike" u="none" sz="11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出租、出借资质证书，允许他人以本单位名义投标，或通过“内部承包”方式违规借用资质。</a:t>
            </a:r>
            <a:endParaRPr lang="en-US" sz="1100"/>
          </a:p>
        </p:txBody>
      </p:sp>
      <p:sp>
        <p:nvSpPr>
          <p:cNvPr name="AutoShape 28" id="28"/>
          <p:cNvSpPr/>
          <p:nvPr/>
        </p:nvSpPr>
        <p:spPr>
          <a:xfrm rot="0" flipH="false" flipV="false">
            <a:off x="5232400" y="3810000"/>
            <a:ext cx="2082800" cy="2413000"/>
          </a:xfrm>
          <a:prstGeom prst="roundRect">
            <a:avLst>
              <a:gd name="adj" fmla="val 4878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29" id="29"/>
          <p:cNvPicPr>
            <a:picLocks noChangeAspect="true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0" flipH="false" flipV="false">
            <a:off x="5422900" y="4000500"/>
            <a:ext cx="304800" cy="304800"/>
          </a:xfrm>
          <a:prstGeom prst="rect">
            <a:avLst/>
          </a:prstGeom>
        </p:spPr>
      </p:pic>
      <p:sp>
        <p:nvSpPr>
          <p:cNvPr name="AutoShape 30" id="30"/>
          <p:cNvSpPr/>
          <p:nvPr/>
        </p:nvSpPr>
        <p:spPr>
          <a:xfrm rot="0" flipH="false" flipV="false">
            <a:off x="5803900" y="4000500"/>
            <a:ext cx="1397000" cy="3556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03 商业贿赂</a:t>
            </a:r>
            <a:endParaRPr lang="en-US" sz="1100"/>
          </a:p>
        </p:txBody>
      </p:sp>
      <p:sp>
        <p:nvSpPr>
          <p:cNvPr name="AutoShape 31" id="31"/>
          <p:cNvSpPr/>
          <p:nvPr/>
        </p:nvSpPr>
        <p:spPr>
          <a:xfrm rot="0" flipH="false" flipV="false">
            <a:off x="5422900" y="4572000"/>
            <a:ext cx="1701800" cy="1397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16666"/>
              </a:lnSpc>
              <a:defRPr/>
            </a:pPr>
            <a:r>
              <a:rPr lang="en-US" b="false" i="false" strike="noStrike" u="none" sz="11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在招投标过程中，通过财物或其他不正当利益输送，向招标人、代理机构或评标专家谋取中标。</a:t>
            </a:r>
            <a:endParaRPr lang="en-US" sz="1100"/>
          </a:p>
        </p:txBody>
      </p:sp>
      <p:sp>
        <p:nvSpPr>
          <p:cNvPr name="AutoShape 32" id="32"/>
          <p:cNvSpPr/>
          <p:nvPr/>
        </p:nvSpPr>
        <p:spPr>
          <a:xfrm rot="0" flipH="false" flipV="false">
            <a:off x="7467600" y="3810000"/>
            <a:ext cx="2082800" cy="2413000"/>
          </a:xfrm>
          <a:prstGeom prst="roundRect">
            <a:avLst>
              <a:gd name="adj" fmla="val 4878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33" id="33"/>
          <p:cNvPicPr>
            <a:picLocks noChangeAspect="true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0" flipH="false" flipV="false">
            <a:off x="7658100" y="4000500"/>
            <a:ext cx="304800" cy="304800"/>
          </a:xfrm>
          <a:prstGeom prst="rect">
            <a:avLst/>
          </a:prstGeom>
        </p:spPr>
      </p:pic>
      <p:sp>
        <p:nvSpPr>
          <p:cNvPr name="AutoShape 34" id="34"/>
          <p:cNvSpPr/>
          <p:nvPr/>
        </p:nvSpPr>
        <p:spPr>
          <a:xfrm rot="0" flipH="false" flipV="false">
            <a:off x="8039100" y="4000500"/>
            <a:ext cx="1397000" cy="3556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04 虚假材料</a:t>
            </a:r>
            <a:endParaRPr lang="en-US" sz="1100"/>
          </a:p>
        </p:txBody>
      </p:sp>
      <p:sp>
        <p:nvSpPr>
          <p:cNvPr name="AutoShape 35" id="35"/>
          <p:cNvSpPr/>
          <p:nvPr/>
        </p:nvSpPr>
        <p:spPr>
          <a:xfrm rot="0" flipH="false" flipV="false">
            <a:off x="7658100" y="4572000"/>
            <a:ext cx="1701800" cy="1397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16666"/>
              </a:lnSpc>
              <a:defRPr/>
            </a:pPr>
            <a:r>
              <a:rPr lang="en-US" b="false" i="false" strike="noStrike" u="none" sz="11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伪造、变造业绩合同、奖项荣誉、人员证书等证明文件，骗取投标资格或不正当竞争优势。</a:t>
            </a:r>
            <a:endParaRPr lang="en-US" sz="1100"/>
          </a:p>
        </p:txBody>
      </p:sp>
      <p:sp>
        <p:nvSpPr>
          <p:cNvPr name="AutoShape 36" id="36"/>
          <p:cNvSpPr/>
          <p:nvPr/>
        </p:nvSpPr>
        <p:spPr>
          <a:xfrm rot="0" flipH="false" flipV="false">
            <a:off x="9702800" y="3810000"/>
            <a:ext cx="1727200" cy="2413000"/>
          </a:xfrm>
          <a:prstGeom prst="roundRect">
            <a:avLst>
              <a:gd name="adj" fmla="val 5882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37" id="37"/>
          <p:cNvPicPr>
            <a:picLocks noChangeAspect="true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0" flipH="false" flipV="false">
            <a:off x="9893300" y="4000500"/>
            <a:ext cx="304800" cy="304800"/>
          </a:xfrm>
          <a:prstGeom prst="rect">
            <a:avLst/>
          </a:prstGeom>
        </p:spPr>
      </p:pic>
      <p:sp>
        <p:nvSpPr>
          <p:cNvPr name="AutoShape 38" id="38"/>
          <p:cNvSpPr/>
          <p:nvPr/>
        </p:nvSpPr>
        <p:spPr>
          <a:xfrm rot="0" flipH="false" flipV="false">
            <a:off x="10274300" y="4000500"/>
            <a:ext cx="1016000" cy="3556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05 评标不公</a:t>
            </a:r>
            <a:endParaRPr lang="en-US" sz="1100"/>
          </a:p>
        </p:txBody>
      </p:sp>
      <p:sp>
        <p:nvSpPr>
          <p:cNvPr name="AutoShape 39" id="39"/>
          <p:cNvSpPr/>
          <p:nvPr/>
        </p:nvSpPr>
        <p:spPr>
          <a:xfrm rot="0" flipH="false" flipV="false">
            <a:off x="9893300" y="4572000"/>
            <a:ext cx="1346200" cy="1397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16666"/>
              </a:lnSpc>
              <a:defRPr/>
            </a:pPr>
            <a:r>
              <a:rPr lang="en-US" b="false" i="false" strike="noStrike" u="none" sz="11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评标专家不客观、不公正履行职责，存在倾向性打分、擅离职守等行为。</a:t>
            </a:r>
            <a:endParaRPr lang="en-US" sz="1100"/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635000"/>
            <a:ext cx="10668000" cy="571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02 典型案例剖析：市场监管总局发布五大违规典型案例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587500"/>
            <a:ext cx="10668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4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案例一：上海绿捷公司串通投标案</a:t>
            </a:r>
            <a:r>
              <a:rPr lang="en-US" b="true" i="false" strike="noStrike" u="none" sz="2000">
                <a:solidFill>
                  <a:srgbClr val="DC2626"/>
                </a:solidFill>
                <a:latin typeface="Noto Sans SC"/>
                <a:ea typeface="Noto Sans SC"/>
                <a:cs typeface="Noto Sans SC"/>
                <a:sym typeface="Noto Sans SC"/>
              </a:rPr>
              <a:t>（吊销执照 + 刑事追责）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762000" y="2413000"/>
            <a:ext cx="5207000" cy="1778000"/>
          </a:xfrm>
          <a:prstGeom prst="roundRect">
            <a:avLst>
              <a:gd name="adj" fmla="val 8571"/>
            </a:avLst>
          </a:prstGeom>
          <a:solidFill>
            <a:srgbClr val="FFFFFF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1016000" y="2794000"/>
            <a:ext cx="609600" cy="609600"/>
          </a:xfrm>
          <a:prstGeom prst="rect">
            <a:avLst/>
          </a:prstGeom>
        </p:spPr>
      </p:pic>
      <p:sp>
        <p:nvSpPr>
          <p:cNvPr name="AutoShape 7" id="7"/>
          <p:cNvSpPr/>
          <p:nvPr/>
        </p:nvSpPr>
        <p:spPr>
          <a:xfrm rot="0" flipH="false" flipV="false">
            <a:off x="1841500" y="2667000"/>
            <a:ext cx="3873500" cy="1270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true" i="false" strike="noStrike" u="none" sz="16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违法事实：规模巨大，情节恶劣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</a:pP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组织5家陪标公司，系统性操控86个校园餐项目招投标，涉案金额高达3.23亿元，严重扰乱市场秩序。</a:t>
            </a:r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6223000" y="2413000"/>
            <a:ext cx="5207000" cy="1778000"/>
          </a:xfrm>
          <a:prstGeom prst="roundRect">
            <a:avLst>
              <a:gd name="adj" fmla="val 8571"/>
            </a:avLst>
          </a:prstGeom>
          <a:solidFill>
            <a:srgbClr val="FFFFFF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6477000" y="2794000"/>
            <a:ext cx="609600" cy="609600"/>
          </a:xfrm>
          <a:prstGeom prst="rect">
            <a:avLst/>
          </a:prstGeom>
        </p:spPr>
      </p:pic>
      <p:sp>
        <p:nvSpPr>
          <p:cNvPr name="AutoShape 10" id="10"/>
          <p:cNvSpPr/>
          <p:nvPr/>
        </p:nvSpPr>
        <p:spPr>
          <a:xfrm rot="0" flipH="false" flipV="false">
            <a:off x="7302500" y="2667000"/>
            <a:ext cx="3873500" cy="1270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true" i="false" strike="noStrike" u="none" sz="16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违规手段：围标串标“一条龙”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</a:pP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统一支付标书费、代做标书、统一制作虚假材料并指定投标委托人，形成完整的围标产业链条。</a:t>
            </a:r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762000" y="4445000"/>
            <a:ext cx="5207000" cy="1778000"/>
          </a:xfrm>
          <a:prstGeom prst="roundRect">
            <a:avLst>
              <a:gd name="adj" fmla="val 8571"/>
            </a:avLst>
          </a:prstGeom>
          <a:solidFill>
            <a:srgbClr val="FFFFFF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1016000" y="4826000"/>
            <a:ext cx="609600" cy="609600"/>
          </a:xfrm>
          <a:prstGeom prst="rect">
            <a:avLst/>
          </a:prstGeom>
        </p:spPr>
      </p:pic>
      <p:sp>
        <p:nvSpPr>
          <p:cNvPr name="AutoShape 13" id="13"/>
          <p:cNvSpPr/>
          <p:nvPr/>
        </p:nvSpPr>
        <p:spPr>
          <a:xfrm rot="0" flipH="false" flipV="false">
            <a:off x="1841500" y="4699000"/>
            <a:ext cx="3873500" cy="1270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true" i="false" strike="noStrike" u="none" sz="16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处罚结果：顶格行政处罚+刑事追责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</a:pP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公司被吊销营业执照；实际控制人等8名涉案人员因涉嫌串通投标罪被依法批准逮捕，承担刑事责任。</a:t>
            </a:r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6223000" y="4445000"/>
            <a:ext cx="5207000" cy="1778000"/>
          </a:xfrm>
          <a:prstGeom prst="roundRect">
            <a:avLst>
              <a:gd name="adj" fmla="val 8571"/>
            </a:avLst>
          </a:prstGeom>
          <a:solidFill>
            <a:srgbClr val="FEF2F2">
              <a:alpha val="100000"/>
            </a:srgbClr>
          </a:solidFill>
          <a:ln w="12700" cmpd="sng" cap="flat">
            <a:solidFill>
              <a:srgbClr val="FCA5A5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0" flipH="false" flipV="false">
            <a:off x="6477000" y="4826000"/>
            <a:ext cx="609600" cy="609600"/>
          </a:xfrm>
          <a:prstGeom prst="rect">
            <a:avLst/>
          </a:prstGeom>
        </p:spPr>
      </p:pic>
      <p:sp>
        <p:nvSpPr>
          <p:cNvPr name="AutoShape 16" id="16"/>
          <p:cNvSpPr/>
          <p:nvPr/>
        </p:nvSpPr>
        <p:spPr>
          <a:xfrm rot="0" flipH="false" flipV="false">
            <a:off x="7302500" y="4699000"/>
            <a:ext cx="3873500" cy="1270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true" i="false" strike="noStrike" u="none" sz="1600">
                <a:solidFill>
                  <a:srgbClr val="B91C1C"/>
                </a:solidFill>
                <a:latin typeface="Noto Sans SC"/>
                <a:ea typeface="Noto Sans SC"/>
                <a:cs typeface="Noto Sans SC"/>
                <a:sym typeface="Noto Sans SC"/>
              </a:rPr>
              <a:t>行业警示：触碰“红线”代价惨痛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</a:pPr>
            <a:r>
              <a:rPr lang="en-US" b="false" i="false" strike="noStrike" u="none" sz="1300">
                <a:solidFill>
                  <a:srgbClr val="450A0A"/>
                </a:solidFill>
                <a:latin typeface="Noto Sans SC"/>
                <a:ea typeface="Noto Sans SC"/>
                <a:cs typeface="Noto Sans SC"/>
                <a:sym typeface="Noto Sans SC"/>
              </a:rPr>
              <a:t>监管部门对民生领域项目实行“零容忍”，串通投标已直接触达刑事法律红线，面临企业和个人双重追责。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635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典型案例剖析：资质挂靠与虚假材料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905000"/>
            <a:ext cx="5207000" cy="4191000"/>
          </a:xfrm>
          <a:prstGeom prst="roundRect">
            <a:avLst>
              <a:gd name="adj" fmla="val 3636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762000" y="1905000"/>
            <a:ext cx="5207000" cy="889000"/>
          </a:xfrm>
          <a:prstGeom prst="roundRect">
            <a:avLst>
              <a:gd name="adj" fmla="val 17142"/>
            </a:avLst>
          </a:prstGeom>
          <a:solidFill>
            <a:srgbClr val="1F2937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952500" y="2057400"/>
            <a:ext cx="4826000" cy="5842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案例二：河南豫融建设公司出租营业执照案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30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（资质挂靠重罚典型）</a:t>
            </a:r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952500" y="3048000"/>
            <a:ext cx="4826000" cy="2794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16666"/>
              </a:lnSpc>
              <a:defRPr/>
            </a:pPr>
            <a:r>
              <a:rPr lang="en-US" b="true" i="false" strike="noStrike" u="none" sz="15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▌ 违法事实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将营业执照出租给A公司，约定按项目工程款的1%收取“管理费”，不参与任何实际施工管理与风险承担。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  <a:spcBef>
                <a:spcPts val="1200"/>
              </a:spcBef>
            </a:pPr>
            <a:r>
              <a:rPr lang="en-US" b="true" i="false" strike="noStrike" u="none" sz="15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▌ 违规本质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实质为</a:t>
            </a:r>
            <a:r>
              <a:rPr lang="en-US" b="true" i="false" strike="noStrike" u="none" sz="1300">
                <a:solidFill>
                  <a:srgbClr val="DC2626"/>
                </a:solidFill>
                <a:latin typeface="Noto Sans SC"/>
                <a:ea typeface="Noto Sans SC"/>
                <a:cs typeface="Noto Sans SC"/>
                <a:sym typeface="Noto Sans SC"/>
              </a:rPr>
              <a:t>“出借资质 + 非法转包”</a:t>
            </a: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，严重违反《招标投标法》第48条与《建筑法》第26条禁止性规定。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16666"/>
              </a:lnSpc>
              <a:spcBef>
                <a:spcPts val="1200"/>
              </a:spcBef>
            </a:pPr>
            <a:r>
              <a:rPr lang="en-US" b="true" i="false" strike="noStrike" u="none" sz="15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▌ 处罚结果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没收全部违法所得 + 处工程合同价款4%的高额罚款；企业被列入建筑市场</a:t>
            </a:r>
            <a:r>
              <a:rPr lang="en-US" b="true" i="false" strike="noStrike" u="none" sz="1300">
                <a:solidFill>
                  <a:srgbClr val="DC2626"/>
                </a:solidFill>
                <a:latin typeface="Noto Sans SC"/>
                <a:ea typeface="Noto Sans SC"/>
                <a:cs typeface="Noto Sans SC"/>
                <a:sym typeface="Noto Sans SC"/>
              </a:rPr>
              <a:t>严重失信名单</a:t>
            </a: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，限制投标资格6个月。</a:t>
            </a:r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6223000" y="1905000"/>
            <a:ext cx="5207000" cy="4191000"/>
          </a:xfrm>
          <a:prstGeom prst="roundRect">
            <a:avLst>
              <a:gd name="adj" fmla="val 3636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3"/>
          <a:srcRect l="2674" r="2674" t="0" b="0"/>
          <a:stretch>
            <a:fillRect/>
          </a:stretch>
        </p:blipFill>
        <p:spPr>
          <a:xfrm rot="0" flipH="false" flipV="false">
            <a:off x="6413500" y="2095500"/>
            <a:ext cx="1016000" cy="762000"/>
          </a:xfrm>
          <a:prstGeom prst="roundRect">
            <a:avLst>
              <a:gd name="adj" fmla="val 13333"/>
            </a:avLst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10" id="10"/>
          <p:cNvSpPr/>
          <p:nvPr/>
        </p:nvSpPr>
        <p:spPr>
          <a:xfrm rot="0" flipH="false" flipV="false">
            <a:off x="7620000" y="2057400"/>
            <a:ext cx="3556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案例三：舜育（山东）公司非法买卖证书案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3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（虚假资质投标典型）</a:t>
            </a:r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6413500" y="3175000"/>
            <a:ext cx="4826000" cy="2794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16666"/>
              </a:lnSpc>
              <a:defRPr/>
            </a:pPr>
            <a:r>
              <a:rPr lang="en-US" b="true" i="false" strike="noStrike" u="none" sz="15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▌ 违法事实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通过中介非法购买7套虚假的ISO管理体系认证、行业信用等级证书，并将其用于政府采购项目投标以获取加分优势。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  <a:spcBef>
                <a:spcPts val="1200"/>
              </a:spcBef>
            </a:pPr>
            <a:r>
              <a:rPr lang="en-US" b="true" i="false" strike="noStrike" u="none" sz="15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▌ 违规要点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在投标文件中</a:t>
            </a:r>
            <a:r>
              <a:rPr lang="en-US" b="true" i="false" strike="noStrike" u="none" sz="1300">
                <a:solidFill>
                  <a:srgbClr val="DC2626"/>
                </a:solidFill>
                <a:latin typeface="Noto Sans SC"/>
                <a:ea typeface="Noto Sans SC"/>
                <a:cs typeface="Noto Sans SC"/>
                <a:sym typeface="Noto Sans SC"/>
              </a:rPr>
              <a:t>伪造、使用买卖的虚假证书</a:t>
            </a: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，属于《招标投标法》明确规定的“弄虚作假”行为，直接构成评标</a:t>
            </a:r>
            <a:r>
              <a:rPr lang="en-US" b="true" i="false" strike="noStrike" u="none" sz="1300">
                <a:solidFill>
                  <a:srgbClr val="DC2626"/>
                </a:solidFill>
                <a:latin typeface="Noto Sans SC"/>
                <a:ea typeface="Noto Sans SC"/>
                <a:cs typeface="Noto Sans SC"/>
                <a:sym typeface="Noto Sans SC"/>
              </a:rPr>
              <a:t>否决项</a:t>
            </a: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16666"/>
              </a:lnSpc>
              <a:spcBef>
                <a:spcPts val="1200"/>
              </a:spcBef>
            </a:pPr>
            <a:r>
              <a:rPr lang="en-US" b="true" i="false" strike="noStrike" u="none" sz="15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▌ 处罚结果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中标结果无效；处采购金额千分之五罚款；虚假证书依法作废；直接责任人员纳入公共资源交易领域</a:t>
            </a:r>
            <a:r>
              <a:rPr lang="en-US" b="true" i="false" strike="noStrike" u="none" sz="1300">
                <a:solidFill>
                  <a:srgbClr val="DC2626"/>
                </a:solidFill>
                <a:latin typeface="Noto Sans SC"/>
                <a:ea typeface="Noto Sans SC"/>
                <a:cs typeface="Noto Sans SC"/>
                <a:sym typeface="Noto Sans SC"/>
              </a:rPr>
              <a:t>黑名单</a:t>
            </a: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635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典型案例剖析：商业贿赂与虚假报告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778000"/>
            <a:ext cx="5207000" cy="4318000"/>
          </a:xfrm>
          <a:prstGeom prst="roundRect">
            <a:avLst>
              <a:gd name="adj" fmla="val 3529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1016000" y="2032000"/>
            <a:ext cx="4699000" cy="3810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20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▌ 案例四：贵州威宁跃庭公司商业贿赂案</a:t>
            </a:r>
            <a:r>
              <a:rPr lang="en-US" b="false" i="false" strike="noStrike" u="none" sz="14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（招投标行贿典型）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  <a:spcBef>
                <a:spcPts val="1500"/>
              </a:spcBef>
            </a:pPr>
            <a:r>
              <a:rPr lang="en-US" b="tru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❌ 违法事实：</a:t>
            </a: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向教育局干部行贿75万元并垫付购房款，以此换取了当地202个教育工程的项目中标资格，严重扰乱了工程建设市场秩序。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16666"/>
              </a:lnSpc>
              <a:spcBef>
                <a:spcPts val="1500"/>
              </a:spcBef>
            </a:pPr>
            <a:r>
              <a:rPr lang="en-US" b="tru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🔗 违规链条：</a:t>
            </a: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构建了“</a:t>
            </a:r>
            <a:r>
              <a:rPr lang="en-US" b="true" i="false" strike="noStrike" u="none" sz="1300">
                <a:solidFill>
                  <a:srgbClr val="DC2626"/>
                </a:solidFill>
                <a:latin typeface="Noto Sans SC"/>
                <a:ea typeface="Noto Sans SC"/>
                <a:cs typeface="Noto Sans SC"/>
                <a:sym typeface="Noto Sans SC"/>
              </a:rPr>
              <a:t>行贿 → 中标 → 利益输送</a:t>
            </a: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”的黑色利益链，破坏了公平竞争的市场法则。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16666"/>
              </a:lnSpc>
              <a:spcBef>
                <a:spcPts val="1500"/>
              </a:spcBef>
            </a:pPr>
            <a:r>
              <a:rPr lang="en-US" b="tru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⚖️ 处罚结果：</a:t>
            </a: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没收全部违法所得并处罚款；涉案国家工作人员被依法追究刑事责任，该企业被列入政府采购严重违法失信行为记录“黑名单”。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r="0" t="20746" b="20746"/>
          <a:stretch>
            <a:fillRect/>
          </a:stretch>
        </p:blipFill>
        <p:spPr>
          <a:xfrm rot="0" flipH="false" flipV="false">
            <a:off x="6223000" y="1778000"/>
            <a:ext cx="5207000" cy="2032000"/>
          </a:xfrm>
          <a:prstGeom prst="roundRect">
            <a:avLst>
              <a:gd name="adj" fmla="val 7500"/>
            </a:avLst>
          </a:prstGeom>
          <a:noFill/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</p:pic>
      <p:sp>
        <p:nvSpPr>
          <p:cNvPr name="AutoShape 7" id="7"/>
          <p:cNvSpPr/>
          <p:nvPr/>
        </p:nvSpPr>
        <p:spPr>
          <a:xfrm rot="0" flipH="false" flipV="false">
            <a:off x="6223000" y="4064000"/>
            <a:ext cx="5207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6477000" y="4254500"/>
            <a:ext cx="4699000" cy="165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8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▌ 案例五：厦门低影响环境监测公司虚假报告案</a:t>
            </a:r>
            <a:r>
              <a:rPr lang="en-US" b="false" i="false" strike="noStrike" u="none" sz="12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（虚假材料辅助中标）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  <a:spcBef>
                <a:spcPts val="800"/>
              </a:spcBef>
            </a:pPr>
            <a:r>
              <a:rPr lang="en-US" b="true" i="false" strike="noStrike" u="none" sz="12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违法与违规：</a:t>
            </a:r>
            <a:r>
              <a:rPr lang="en-US" b="false" i="false" strike="noStrike" u="none" sz="12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在中标某环境监测项目后，出具与实际情况严重不符的虚假监测报告，刻意隐瞒项目存在的重大质量隐患，其行为违反了《招标投标法》第二十六条关于“不得弄虚作假”的强制性规定。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08333"/>
              </a:lnSpc>
              <a:spcBef>
                <a:spcPts val="800"/>
              </a:spcBef>
            </a:pPr>
            <a:r>
              <a:rPr lang="en-US" b="true" i="false" strike="noStrike" u="none" sz="12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严厉惩戒：</a:t>
            </a:r>
            <a:r>
              <a:rPr lang="en-US" b="false" i="false" strike="noStrike" u="none" sz="12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被处以行政罚款，吊销环境监测资质证书，并对直接负责的主管人员实施行业禁入措施。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635000"/>
            <a:ext cx="10668000" cy="571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案例共性总结：高频违规与避坑重点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778000"/>
            <a:ext cx="3429000" cy="4318000"/>
          </a:xfrm>
          <a:prstGeom prst="roundRect">
            <a:avLst>
              <a:gd name="adj" fmla="val 4444"/>
            </a:avLst>
          </a:prstGeom>
          <a:solidFill>
            <a:srgbClr val="FFFFFF">
              <a:alpha val="95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762000" y="1778000"/>
            <a:ext cx="3429000" cy="76200"/>
          </a:xfrm>
          <a:prstGeom prst="roundRect">
            <a:avLst>
              <a:gd name="adj" fmla="val 0"/>
            </a:avLst>
          </a:prstGeom>
          <a:solidFill>
            <a:srgbClr val="DC2626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1016000" y="2159000"/>
            <a:ext cx="406400" cy="406400"/>
          </a:xfrm>
          <a:prstGeom prst="rect">
            <a:avLst/>
          </a:prstGeom>
        </p:spPr>
      </p:pic>
      <p:sp>
        <p:nvSpPr>
          <p:cNvPr name="AutoShape 7" id="7"/>
          <p:cNvSpPr/>
          <p:nvPr/>
        </p:nvSpPr>
        <p:spPr>
          <a:xfrm rot="0" flipH="false" flipV="false">
            <a:off x="1549400" y="2133600"/>
            <a:ext cx="2413000" cy="4572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高频违规：四大“死亡雷区”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1016000" y="3048000"/>
            <a:ext cx="2921000" cy="2794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spcBef>
                <a:spcPts val="1200"/>
              </a:spcBef>
              <a:defRPr/>
            </a:pPr>
            <a:r>
              <a:rPr lang="en-US" b="true" i="false" strike="noStrike" u="none" sz="1500">
                <a:solidFill>
                  <a:srgbClr val="111827"/>
                </a:solidFill>
                <a:latin typeface="Noto Sans SC"/>
                <a:ea typeface="Noto Sans SC"/>
                <a:cs typeface="Noto Sans SC"/>
                <a:sym typeface="Noto Sans SC"/>
              </a:rPr>
              <a:t>⚡ 串标围标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组织或参与虚假投标，恶意抬高或压低价格。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  <a:spcBef>
                <a:spcPts val="1200"/>
              </a:spcBef>
            </a:pPr>
            <a:r>
              <a:rPr lang="en-US" b="true" i="false" strike="noStrike" u="none" sz="1500">
                <a:solidFill>
                  <a:srgbClr val="111827"/>
                </a:solidFill>
                <a:latin typeface="Noto Sans SC"/>
                <a:ea typeface="Noto Sans SC"/>
                <a:cs typeface="Noto Sans SC"/>
                <a:sym typeface="Noto Sans SC"/>
              </a:rPr>
              <a:t>🔗 资质挂靠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出租、出借企业资质给他人，违规牟利。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25000"/>
              </a:lnSpc>
              <a:spcBef>
                <a:spcPts val="1200"/>
              </a:spcBef>
            </a:pPr>
            <a:r>
              <a:rPr lang="en-US" b="true" i="false" strike="noStrike" u="none" sz="1500">
                <a:solidFill>
                  <a:srgbClr val="111827"/>
                </a:solidFill>
                <a:latin typeface="Noto Sans SC"/>
                <a:ea typeface="Noto Sans SC"/>
                <a:cs typeface="Noto Sans SC"/>
                <a:sym typeface="Noto Sans SC"/>
              </a:rPr>
              <a:t>📄 虚假材料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伪造过往业绩、人员证书等关键投标资料。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25000"/>
              </a:lnSpc>
              <a:spcBef>
                <a:spcPts val="1200"/>
              </a:spcBef>
            </a:pPr>
            <a:r>
              <a:rPr lang="en-US" b="true" i="false" strike="noStrike" u="none" sz="1500">
                <a:solidFill>
                  <a:srgbClr val="111827"/>
                </a:solidFill>
                <a:latin typeface="Noto Sans SC"/>
                <a:ea typeface="Noto Sans SC"/>
                <a:cs typeface="Noto Sans SC"/>
                <a:sym typeface="Noto Sans SC"/>
              </a:rPr>
              <a:t>💰 商业贿赂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通过不正当利益输送，意图换取中标优势。</a:t>
            </a:r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4381500" y="1778000"/>
            <a:ext cx="3429000" cy="4318000"/>
          </a:xfrm>
          <a:prstGeom prst="roundRect">
            <a:avLst>
              <a:gd name="adj" fmla="val 4444"/>
            </a:avLst>
          </a:prstGeom>
          <a:solidFill>
            <a:srgbClr val="FFFFFF">
              <a:alpha val="95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4381500" y="1778000"/>
            <a:ext cx="3429000" cy="76200"/>
          </a:xfrm>
          <a:prstGeom prst="roundRect">
            <a:avLst>
              <a:gd name="adj" fmla="val 0"/>
            </a:avLst>
          </a:prstGeom>
          <a:solidFill>
            <a:srgbClr val="F59E0B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4635500" y="2159000"/>
            <a:ext cx="406400" cy="406400"/>
          </a:xfrm>
          <a:prstGeom prst="rect">
            <a:avLst/>
          </a:prstGeom>
        </p:spPr>
      </p:pic>
      <p:sp>
        <p:nvSpPr>
          <p:cNvPr name="AutoShape 12" id="12"/>
          <p:cNvSpPr/>
          <p:nvPr/>
        </p:nvSpPr>
        <p:spPr>
          <a:xfrm rot="0" flipH="false" flipV="false">
            <a:off x="5207000" y="2133600"/>
            <a:ext cx="2413000" cy="4572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处罚升级：三位一体追责</a:t>
            </a:r>
            <a:endParaRPr lang="en-US" sz="1100"/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4635500" y="3048000"/>
            <a:ext cx="2921000" cy="2794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spcBef>
                <a:spcPts val="1200"/>
              </a:spcBef>
              <a:defRPr/>
            </a:pPr>
            <a:r>
              <a:rPr lang="en-US" b="true" i="false" strike="noStrike" u="none" sz="1500">
                <a:solidFill>
                  <a:srgbClr val="111827"/>
                </a:solidFill>
                <a:latin typeface="Noto Sans SC"/>
                <a:ea typeface="Noto Sans SC"/>
                <a:cs typeface="Noto Sans SC"/>
                <a:sym typeface="Noto Sans SC"/>
              </a:rPr>
              <a:t>⚖️ 行政处罚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面临巨额罚款、没收全部违法所得，情节严重者吊销营业执照。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  <a:spcBef>
                <a:spcPts val="1600"/>
              </a:spcBef>
            </a:pPr>
            <a:r>
              <a:rPr lang="en-US" b="true" i="false" strike="noStrike" u="none" sz="1500">
                <a:solidFill>
                  <a:srgbClr val="111827"/>
                </a:solidFill>
                <a:latin typeface="Noto Sans SC"/>
                <a:ea typeface="Noto Sans SC"/>
                <a:cs typeface="Noto Sans SC"/>
                <a:sym typeface="Noto Sans SC"/>
              </a:rPr>
              <a:t>📉 信用惩戒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列入严重失信主体名单，限制市场准入及后续投标资格。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25000"/>
              </a:lnSpc>
              <a:spcBef>
                <a:spcPts val="1600"/>
              </a:spcBef>
            </a:pPr>
            <a:r>
              <a:rPr lang="en-US" b="true" i="false" strike="noStrike" u="none" sz="1500">
                <a:solidFill>
                  <a:srgbClr val="111827"/>
                </a:solidFill>
                <a:latin typeface="Noto Sans SC"/>
                <a:ea typeface="Noto Sans SC"/>
                <a:cs typeface="Noto Sans SC"/>
                <a:sym typeface="Noto Sans SC"/>
              </a:rPr>
              <a:t>🔒 刑事追责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涉嫌串通投标罪、行贿罪等，企业经营中断，个人面临牢狱之灾。</a:t>
            </a:r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8001000" y="1778000"/>
            <a:ext cx="3429000" cy="4318000"/>
          </a:xfrm>
          <a:prstGeom prst="roundRect">
            <a:avLst>
              <a:gd name="adj" fmla="val 4444"/>
            </a:avLst>
          </a:prstGeom>
          <a:solidFill>
            <a:srgbClr val="FFFFFF">
              <a:alpha val="95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8001000" y="1778000"/>
            <a:ext cx="3429000" cy="76200"/>
          </a:xfrm>
          <a:prstGeom prst="roundRect">
            <a:avLst>
              <a:gd name="adj" fmla="val 0"/>
            </a:avLst>
          </a:prstGeom>
          <a:solidFill>
            <a:srgbClr val="2563EB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6" id="16"/>
          <p:cNvPicPr>
            <a:picLocks noChangeAspect="true"/>
          </p:cNvPicPr>
          <p:nvPr/>
        </p:nvPicPr>
        <p:blipFill>
          <a:blip r:embed="rId7"/>
          <a:srcRect l="0" r="0" t="12129" b="12129"/>
          <a:stretch>
            <a:fillRect/>
          </a:stretch>
        </p:blipFill>
        <p:spPr>
          <a:xfrm rot="0" flipH="false" flipV="false">
            <a:off x="8191500" y="2159000"/>
            <a:ext cx="3048000" cy="1651000"/>
          </a:xfrm>
          <a:prstGeom prst="roundRect">
            <a:avLst>
              <a:gd name="adj" fmla="val 6153"/>
            </a:avLst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17" id="17"/>
          <p:cNvSpPr/>
          <p:nvPr/>
        </p:nvSpPr>
        <p:spPr>
          <a:xfrm rot="0" flipH="false" flipV="false">
            <a:off x="8191500" y="4000500"/>
            <a:ext cx="3048000" cy="190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监管趋势：全链条穿透式监管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  <a:spcBef>
                <a:spcPts val="1000"/>
              </a:spcBef>
            </a:pPr>
            <a:r>
              <a:rPr lang="en-US" b="true" i="false" strike="noStrike" u="none" sz="13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🌐 全流程覆盖：</a:t>
            </a:r>
            <a:r>
              <a:rPr lang="en-US" b="false" i="false" strike="noStrike" u="none" sz="12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从项目报名、开标、评标，到最终的履约验收环节，实现监管无死角覆盖。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16666"/>
              </a:lnSpc>
              <a:spcBef>
                <a:spcPts val="800"/>
              </a:spcBef>
            </a:pPr>
            <a:r>
              <a:rPr lang="en-US" b="true" i="false" strike="noStrike" u="none" sz="13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🤖 大数据穿透：</a:t>
            </a:r>
            <a:r>
              <a:rPr lang="en-US" b="false" i="false" strike="noStrike" u="none" sz="12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利用AI技术筛查标书雷同性、异常报价及资金流向，违规行为无所遁形。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635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03 投诉流程与方式：异议前置与全程合规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778000"/>
            <a:ext cx="5207000" cy="4318000"/>
          </a:xfrm>
          <a:prstGeom prst="roundRect">
            <a:avLst>
              <a:gd name="adj" fmla="val 3529"/>
            </a:avLst>
          </a:prstGeom>
          <a:solidFill>
            <a:srgbClr val="FFFFFF">
              <a:alpha val="95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1016000" y="2095500"/>
            <a:ext cx="355600" cy="355600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0" flipH="false" flipV="false">
            <a:off x="1524000" y="2057400"/>
            <a:ext cx="4064000" cy="444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投诉核心原则：先异议，后投诉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1016000" y="2730500"/>
            <a:ext cx="4699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这是法定前置程序，不可跳过。必须遵循“内部救济优先”的原则。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1016000" y="3429000"/>
            <a:ext cx="4699000" cy="1206500"/>
          </a:xfrm>
          <a:prstGeom prst="roundRect">
            <a:avLst>
              <a:gd name="adj" fmla="val 8421"/>
            </a:avLst>
          </a:prstGeom>
          <a:solidFill>
            <a:srgbClr val="EFF6FF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1206500" y="3619500"/>
            <a:ext cx="4318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true" i="false" strike="noStrike" u="none" sz="1600">
                <a:solidFill>
                  <a:srgbClr val="1E40AF"/>
                </a:solidFill>
                <a:latin typeface="Noto Sans SC"/>
                <a:ea typeface="Noto Sans SC"/>
                <a:cs typeface="Noto Sans SC"/>
                <a:sym typeface="Noto Sans SC"/>
              </a:rPr>
              <a:t>📢 异议 (内部救济渠道)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</a:pPr>
            <a:r>
              <a:rPr lang="en-US" b="false" i="false" strike="noStrike" u="none" sz="13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向</a:t>
            </a:r>
            <a:r>
              <a:rPr lang="en-US" b="true" i="false" strike="noStrike" u="none" sz="13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招标人 / 代理机构</a:t>
            </a:r>
            <a:r>
              <a:rPr lang="en-US" b="false" i="false" strike="noStrike" u="none" sz="13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提出，旨在通过项目组织方快速解决争议，是投诉的必经前置步骤。</a:t>
            </a:r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1016000" y="4826000"/>
            <a:ext cx="4699000" cy="1206500"/>
          </a:xfrm>
          <a:prstGeom prst="roundRect">
            <a:avLst>
              <a:gd name="adj" fmla="val 8421"/>
            </a:avLst>
          </a:prstGeom>
          <a:solidFill>
            <a:srgbClr val="FEF2F2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1206500" y="5016500"/>
            <a:ext cx="4318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true" i="false" strike="noStrike" u="none" sz="1600">
                <a:solidFill>
                  <a:srgbClr val="B91C1C"/>
                </a:solidFill>
                <a:latin typeface="Noto Sans SC"/>
                <a:ea typeface="Noto Sans SC"/>
                <a:cs typeface="Noto Sans SC"/>
                <a:sym typeface="Noto Sans SC"/>
              </a:rPr>
              <a:t>🏛️ 投诉 (外部救济渠道)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</a:pPr>
            <a:r>
              <a:rPr lang="en-US" b="false" i="false" strike="noStrike" u="none" sz="13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向</a:t>
            </a:r>
            <a:r>
              <a:rPr lang="en-US" b="true" i="false" strike="noStrike" u="none" sz="13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行政监督部门</a:t>
            </a:r>
            <a:r>
              <a:rPr lang="en-US" b="false" i="false" strike="noStrike" u="none" sz="13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提出。必须在对异议答复不满，或收到异议后10日内未收到答复时，才能启动。</a:t>
            </a:r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6223000" y="1778000"/>
            <a:ext cx="5207000" cy="4318000"/>
          </a:xfrm>
          <a:prstGeom prst="roundRect">
            <a:avLst>
              <a:gd name="adj" fmla="val 3529"/>
            </a:avLst>
          </a:prstGeom>
          <a:solidFill>
            <a:srgbClr val="FFFFFF">
              <a:alpha val="95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6477000" y="2095500"/>
            <a:ext cx="355600" cy="355600"/>
          </a:xfrm>
          <a:prstGeom prst="rect">
            <a:avLst/>
          </a:prstGeom>
        </p:spPr>
      </p:pic>
      <p:sp>
        <p:nvSpPr>
          <p:cNvPr name="AutoShape 14" id="14"/>
          <p:cNvSpPr/>
          <p:nvPr/>
        </p:nvSpPr>
        <p:spPr>
          <a:xfrm rot="0" flipH="false" flipV="false">
            <a:off x="6985000" y="2057400"/>
            <a:ext cx="4191000" cy="444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异议流程关键时间节点</a:t>
            </a:r>
            <a:endParaRPr lang="en-US" sz="1100"/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6477000" y="2921000"/>
            <a:ext cx="4699000" cy="952500"/>
          </a:xfrm>
          <a:prstGeom prst="roundRect">
            <a:avLst>
              <a:gd name="adj" fmla="val 10666"/>
            </a:avLst>
          </a:prstGeom>
          <a:solidFill>
            <a:srgbClr val="F9FAFB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6" id="16"/>
          <p:cNvSpPr/>
          <p:nvPr/>
        </p:nvSpPr>
        <p:spPr>
          <a:xfrm rot="0" flipH="false" flipV="false">
            <a:off x="6667500" y="3048000"/>
            <a:ext cx="4318000" cy="698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5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1. 资格预审 / 招标文件异议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截止时间：投标截止时间</a:t>
            </a:r>
            <a:r>
              <a:rPr lang="en-US" b="true" i="false" strike="noStrike" u="none" sz="1300">
                <a:solidFill>
                  <a:srgbClr val="DC2626"/>
                </a:solidFill>
                <a:latin typeface="Noto Sans SC"/>
                <a:ea typeface="Noto Sans SC"/>
                <a:cs typeface="Noto Sans SC"/>
                <a:sym typeface="Noto Sans SC"/>
              </a:rPr>
              <a:t>10日前</a:t>
            </a: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提出，逾期不予受理。</a:t>
            </a:r>
          </a:p>
        </p:txBody>
      </p:sp>
      <p:sp>
        <p:nvSpPr>
          <p:cNvPr name="AutoShape 17" id="17"/>
          <p:cNvSpPr/>
          <p:nvPr/>
        </p:nvSpPr>
        <p:spPr>
          <a:xfrm rot="0" flipH="false" flipV="false">
            <a:off x="6477000" y="4064000"/>
            <a:ext cx="4699000" cy="952500"/>
          </a:xfrm>
          <a:prstGeom prst="roundRect">
            <a:avLst>
              <a:gd name="adj" fmla="val 10666"/>
            </a:avLst>
          </a:prstGeom>
          <a:solidFill>
            <a:srgbClr val="F9FAFB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8" id="18"/>
          <p:cNvSpPr/>
          <p:nvPr/>
        </p:nvSpPr>
        <p:spPr>
          <a:xfrm rot="0" flipH="false" flipV="false">
            <a:off x="6667500" y="4191000"/>
            <a:ext cx="4318000" cy="698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5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2. 开标异议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截止时间：必须在</a:t>
            </a:r>
            <a:r>
              <a:rPr lang="en-US" b="true" i="false" strike="noStrike" u="none" sz="1300">
                <a:solidFill>
                  <a:srgbClr val="DC2626"/>
                </a:solidFill>
                <a:latin typeface="Noto Sans SC"/>
                <a:ea typeface="Noto Sans SC"/>
                <a:cs typeface="Noto Sans SC"/>
                <a:sym typeface="Noto Sans SC"/>
              </a:rPr>
              <a:t>开标现场当场提出</a:t>
            </a: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，开标结束后即丧失权利。</a:t>
            </a:r>
          </a:p>
        </p:txBody>
      </p:sp>
      <p:sp>
        <p:nvSpPr>
          <p:cNvPr name="AutoShape 19" id="19"/>
          <p:cNvSpPr/>
          <p:nvPr/>
        </p:nvSpPr>
        <p:spPr>
          <a:xfrm rot="0" flipH="false" flipV="false">
            <a:off x="6477000" y="5143500"/>
            <a:ext cx="4699000" cy="952500"/>
          </a:xfrm>
          <a:prstGeom prst="roundRect">
            <a:avLst>
              <a:gd name="adj" fmla="val 10666"/>
            </a:avLst>
          </a:prstGeom>
          <a:solidFill>
            <a:srgbClr val="F9FAFB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20" id="20"/>
          <p:cNvSpPr/>
          <p:nvPr/>
        </p:nvSpPr>
        <p:spPr>
          <a:xfrm rot="0" flipH="false" flipV="false">
            <a:off x="6667500" y="5270500"/>
            <a:ext cx="4318000" cy="698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5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3. 评标结果异议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截止时间：中标候选人公示期内（一般为</a:t>
            </a:r>
            <a:r>
              <a:rPr lang="en-US" b="true" i="false" strike="noStrike" u="none" sz="1300">
                <a:solidFill>
                  <a:srgbClr val="DC2626"/>
                </a:solidFill>
                <a:latin typeface="Noto Sans SC"/>
                <a:ea typeface="Noto Sans SC"/>
                <a:cs typeface="Noto Sans SC"/>
                <a:sym typeface="Noto Sans SC"/>
              </a:rPr>
              <a:t>3-5个工作日</a:t>
            </a: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）提出。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635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投诉流程详解：时效、材料与渠道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778000"/>
            <a:ext cx="3302000" cy="4318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762000" y="1778000"/>
            <a:ext cx="3302000" cy="889000"/>
          </a:xfrm>
          <a:prstGeom prst="roundRect">
            <a:avLst>
              <a:gd name="adj" fmla="val 0"/>
            </a:avLst>
          </a:prstGeom>
          <a:solidFill>
            <a:srgbClr val="374151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952500" y="1968500"/>
            <a:ext cx="508000" cy="508000"/>
          </a:xfrm>
          <a:prstGeom prst="rect">
            <a:avLst/>
          </a:prstGeom>
        </p:spPr>
      </p:pic>
      <p:sp>
        <p:nvSpPr>
          <p:cNvPr name="AutoShape 7" id="7"/>
          <p:cNvSpPr/>
          <p:nvPr/>
        </p:nvSpPr>
        <p:spPr>
          <a:xfrm rot="0" flipH="false" flipV="false">
            <a:off x="1651000" y="1930400"/>
            <a:ext cx="2286000" cy="5842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投诉时效与主体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952500" y="2921000"/>
            <a:ext cx="2921000" cy="2794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16666"/>
              </a:lnSpc>
              <a:defRPr/>
            </a:pPr>
            <a:r>
              <a:rPr lang="en-US" b="true" i="false" strike="noStrike" u="none" sz="16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⏳ 关键时效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  <a:spcBef>
                <a:spcPts val="600"/>
              </a:spcBef>
            </a:pP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自知道或应当知道权益受损之日起</a:t>
            </a:r>
            <a:r>
              <a:rPr lang="en-US" b="true" i="false" strike="noStrike" u="none" sz="1300">
                <a:solidFill>
                  <a:srgbClr val="DC2626"/>
                </a:solidFill>
                <a:latin typeface="Noto Sans SC"/>
                <a:ea typeface="Noto Sans SC"/>
                <a:cs typeface="Noto Sans SC"/>
                <a:sym typeface="Noto Sans SC"/>
              </a:rPr>
              <a:t>10日内</a:t>
            </a: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必须提出。逾期不予受理。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16666"/>
              </a:lnSpc>
              <a:spcBef>
                <a:spcPts val="2000"/>
              </a:spcBef>
            </a:pPr>
            <a:r>
              <a:rPr lang="en-US" b="true" i="false" strike="noStrike" u="none" sz="16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👤 投诉主体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08333"/>
              </a:lnSpc>
              <a:spcBef>
                <a:spcPts val="600"/>
              </a:spcBef>
            </a:pP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仅限与项目有利害关系的相关方：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• 潜在投标人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• 投标人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• 直接利害关系人</a:t>
            </a:r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4445000" y="1778000"/>
            <a:ext cx="3302000" cy="4318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4445000" y="1778000"/>
            <a:ext cx="3302000" cy="889000"/>
          </a:xfrm>
          <a:prstGeom prst="roundRect">
            <a:avLst>
              <a:gd name="adj" fmla="val 0"/>
            </a:avLst>
          </a:prstGeom>
          <a:solidFill>
            <a:srgbClr val="2563EB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4635500" y="1968500"/>
            <a:ext cx="508000" cy="508000"/>
          </a:xfrm>
          <a:prstGeom prst="rect">
            <a:avLst/>
          </a:prstGeom>
        </p:spPr>
      </p:pic>
      <p:sp>
        <p:nvSpPr>
          <p:cNvPr name="AutoShape 12" id="12"/>
          <p:cNvSpPr/>
          <p:nvPr/>
        </p:nvSpPr>
        <p:spPr>
          <a:xfrm rot="0" flipH="false" flipV="false">
            <a:off x="5334000" y="1930400"/>
            <a:ext cx="2286000" cy="5842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必备材料 (缺一不可)</a:t>
            </a:r>
            <a:endParaRPr lang="en-US" sz="1100"/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4635500" y="2921000"/>
            <a:ext cx="2921000" cy="2794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16666"/>
              </a:lnSpc>
              <a:defRPr/>
            </a:pPr>
            <a:r>
              <a:rPr lang="en-US" b="true" i="false" strike="noStrike" u="none" sz="15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📄 正式投诉书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0000"/>
              </a:lnSpc>
              <a:spcBef>
                <a:spcPts val="400"/>
              </a:spcBef>
            </a:pPr>
            <a:r>
              <a:rPr lang="en-US" b="false" i="false" strike="noStrike" u="none" sz="12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需清晰列明：投诉人与被投诉人信息、基本事实、诉求、佐证证据及异议答复情况。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16666"/>
              </a:lnSpc>
              <a:spcBef>
                <a:spcPts val="1400"/>
              </a:spcBef>
            </a:pPr>
            <a:r>
              <a:rPr lang="en-US" b="true" i="false" strike="noStrike" u="none" sz="15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🆔 身份证明材料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00000"/>
              </a:lnSpc>
              <a:spcBef>
                <a:spcPts val="400"/>
              </a:spcBef>
            </a:pPr>
            <a:r>
              <a:rPr lang="en-US" b="false" i="false" strike="noStrike" u="none" sz="12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营业执照副本复印件、法定代表人授权委托书及代理人身份证复印件。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16666"/>
              </a:lnSpc>
              <a:spcBef>
                <a:spcPts val="1400"/>
              </a:spcBef>
            </a:pPr>
            <a:r>
              <a:rPr lang="en-US" b="true" i="false" strike="noStrike" u="none" sz="15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📋 异议前置证明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00000"/>
              </a:lnSpc>
              <a:spcBef>
                <a:spcPts val="400"/>
              </a:spcBef>
            </a:pPr>
            <a:r>
              <a:rPr lang="en-US" b="false" i="false" strike="noStrike" u="none" sz="12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必须提交异议书原件及招标人/代理机构的书面答复函。</a:t>
            </a:r>
            <a:r>
              <a:rPr lang="en-US" b="true" i="false" strike="noStrike" u="none" sz="1200">
                <a:solidFill>
                  <a:srgbClr val="DC2626"/>
                </a:solidFill>
                <a:latin typeface="Noto Sans SC"/>
                <a:ea typeface="Noto Sans SC"/>
                <a:cs typeface="Noto Sans SC"/>
                <a:sym typeface="Noto Sans SC"/>
              </a:rPr>
              <a:t>未异议直接投诉将被驳回。</a:t>
            </a:r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8128000" y="1778000"/>
            <a:ext cx="3302000" cy="4318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8128000" y="1778000"/>
            <a:ext cx="3302000" cy="889000"/>
          </a:xfrm>
          <a:prstGeom prst="roundRect">
            <a:avLst>
              <a:gd name="adj" fmla="val 0"/>
            </a:avLst>
          </a:prstGeom>
          <a:solidFill>
            <a:srgbClr val="059669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6" id="16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8318500" y="1968500"/>
            <a:ext cx="508000" cy="508000"/>
          </a:xfrm>
          <a:prstGeom prst="rect">
            <a:avLst/>
          </a:prstGeom>
        </p:spPr>
      </p:pic>
      <p:sp>
        <p:nvSpPr>
          <p:cNvPr name="AutoShape 17" id="17"/>
          <p:cNvSpPr/>
          <p:nvPr/>
        </p:nvSpPr>
        <p:spPr>
          <a:xfrm rot="0" flipH="false" flipV="false">
            <a:off x="9017000" y="1930400"/>
            <a:ext cx="2286000" cy="5842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多元化投诉渠道</a:t>
            </a:r>
            <a:endParaRPr lang="en-US" sz="1100"/>
          </a:p>
        </p:txBody>
      </p:sp>
      <p:sp>
        <p:nvSpPr>
          <p:cNvPr name="AutoShape 18" id="18"/>
          <p:cNvSpPr/>
          <p:nvPr/>
        </p:nvSpPr>
        <p:spPr>
          <a:xfrm rot="0" flipH="false" flipV="false">
            <a:off x="8318500" y="2921000"/>
            <a:ext cx="2921000" cy="2794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16666"/>
              </a:lnSpc>
              <a:defRPr/>
            </a:pPr>
            <a:r>
              <a:rPr lang="en-US" b="true" i="false" strike="noStrike" u="none" sz="16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🌐 线上渠道 (推荐)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  <a:spcBef>
                <a:spcPts val="600"/>
              </a:spcBef>
            </a:pP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• 各地市公共资源交易电子监督平台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• 监管部门官方网站“投诉专栏”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（实时留痕，处理进度可查）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16666"/>
              </a:lnSpc>
              <a:spcBef>
                <a:spcPts val="2400"/>
              </a:spcBef>
            </a:pPr>
            <a:r>
              <a:rPr lang="en-US" b="true" i="false" strike="noStrike" u="none" sz="16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📮 线下渠道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08333"/>
              </a:lnSpc>
              <a:spcBef>
                <a:spcPts val="600"/>
              </a:spcBef>
            </a:pP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• 现场递交至监管部门受理窗口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• 邮政特快专递(EMS)邮寄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• 官方指定邮箱提交材料扫描件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